
<file path=[Content_Types].xml><?xml version="1.0" encoding="utf-8"?>
<Types xmlns="http://schemas.openxmlformats.org/package/2006/content-types">
  <Default Extension="tmp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0"/>
  </p:notesMasterIdLst>
  <p:sldIdLst>
    <p:sldId id="363" r:id="rId3"/>
    <p:sldId id="396" r:id="rId4"/>
    <p:sldId id="397" r:id="rId5"/>
    <p:sldId id="311" r:id="rId6"/>
    <p:sldId id="312" r:id="rId7"/>
    <p:sldId id="306" r:id="rId8"/>
    <p:sldId id="398" r:id="rId9"/>
    <p:sldId id="359" r:id="rId10"/>
    <p:sldId id="360" r:id="rId11"/>
    <p:sldId id="361" r:id="rId12"/>
    <p:sldId id="362" r:id="rId13"/>
    <p:sldId id="346" r:id="rId14"/>
    <p:sldId id="395" r:id="rId15"/>
    <p:sldId id="394" r:id="rId16"/>
    <p:sldId id="392" r:id="rId17"/>
    <p:sldId id="399" r:id="rId18"/>
    <p:sldId id="400" r:id="rId19"/>
    <p:sldId id="401" r:id="rId20"/>
    <p:sldId id="402" r:id="rId21"/>
    <p:sldId id="403" r:id="rId22"/>
    <p:sldId id="404" r:id="rId23"/>
    <p:sldId id="405" r:id="rId24"/>
    <p:sldId id="406" r:id="rId25"/>
    <p:sldId id="364" r:id="rId26"/>
    <p:sldId id="407" r:id="rId27"/>
    <p:sldId id="408" r:id="rId28"/>
    <p:sldId id="285" r:id="rId29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00"/>
    <a:srgbClr val="FF8601"/>
    <a:srgbClr val="000000"/>
    <a:srgbClr val="F1A60F"/>
    <a:srgbClr val="ACD7EC"/>
    <a:srgbClr val="99C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97" autoAdjust="0"/>
    <p:restoredTop sz="91751" autoAdjust="0"/>
  </p:normalViewPr>
  <p:slideViewPr>
    <p:cSldViewPr>
      <p:cViewPr>
        <p:scale>
          <a:sx n="100" d="100"/>
          <a:sy n="100" d="100"/>
        </p:scale>
        <p:origin x="-518" y="10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66733" cy="468154"/>
          </a:xfrm>
          <a:prstGeom prst="rect">
            <a:avLst/>
          </a:prstGeom>
        </p:spPr>
        <p:txBody>
          <a:bodyPr vert="horz" lIns="93931" tIns="46965" rIns="93931" bIns="469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4" y="1"/>
            <a:ext cx="3066733" cy="468154"/>
          </a:xfrm>
          <a:prstGeom prst="rect">
            <a:avLst/>
          </a:prstGeom>
        </p:spPr>
        <p:txBody>
          <a:bodyPr vert="horz" lIns="93931" tIns="46965" rIns="93931" bIns="46965" rtlCol="0"/>
          <a:lstStyle>
            <a:lvl1pPr algn="r">
              <a:defRPr sz="1200"/>
            </a:lvl1pPr>
          </a:lstStyle>
          <a:p>
            <a:fld id="{6AC00C76-EE49-49C9-BD62-D3528EA47C0F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1" tIns="46965" rIns="93931" bIns="469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2"/>
            <a:ext cx="5661660" cy="4213384"/>
          </a:xfrm>
          <a:prstGeom prst="rect">
            <a:avLst/>
          </a:prstGeom>
        </p:spPr>
        <p:txBody>
          <a:bodyPr vert="horz" lIns="93931" tIns="46965" rIns="93931" bIns="469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8154"/>
          </a:xfrm>
          <a:prstGeom prst="rect">
            <a:avLst/>
          </a:prstGeom>
        </p:spPr>
        <p:txBody>
          <a:bodyPr vert="horz" lIns="93931" tIns="46965" rIns="93931" bIns="469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4" y="8893297"/>
            <a:ext cx="3066733" cy="468154"/>
          </a:xfrm>
          <a:prstGeom prst="rect">
            <a:avLst/>
          </a:prstGeom>
        </p:spPr>
        <p:txBody>
          <a:bodyPr vert="horz" lIns="93931" tIns="46965" rIns="93931" bIns="46965" rtlCol="0" anchor="b"/>
          <a:lstStyle>
            <a:lvl1pPr algn="r">
              <a:defRPr sz="1200"/>
            </a:lvl1pPr>
          </a:lstStyle>
          <a:p>
            <a:fld id="{FE85DD02-452D-4C51-8F94-25137DDAF3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18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5DD02-452D-4C51-8F94-25137DDAF3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26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5DD02-452D-4C51-8F94-25137DDAF3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64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Product “Ideation” Team</a:t>
            </a:r>
          </a:p>
          <a:p>
            <a:r>
              <a:rPr lang="en-US" dirty="0" smtClean="0"/>
              <a:t>Driving Force of New Product Development</a:t>
            </a:r>
          </a:p>
          <a:p>
            <a:r>
              <a:rPr lang="en-US" dirty="0" smtClean="0"/>
              <a:t>Idea Managers, Tech Services, Field Analysts, Idea Management</a:t>
            </a:r>
          </a:p>
          <a:p>
            <a:endParaRPr lang="en-US" dirty="0" smtClean="0"/>
          </a:p>
          <a:p>
            <a:r>
              <a:rPr lang="en-US" b="1" dirty="0" smtClean="0"/>
              <a:t>Avenues of Idea Generation</a:t>
            </a:r>
          </a:p>
          <a:p>
            <a:r>
              <a:rPr lang="en-US" dirty="0" smtClean="0"/>
              <a:t>Field Council, OE Relationships Parts &amp; Technicians</a:t>
            </a:r>
          </a:p>
          <a:p>
            <a:r>
              <a:rPr lang="en-US" dirty="0" smtClean="0"/>
              <a:t>Customer Sales and Counter Personnel,</a:t>
            </a:r>
            <a:r>
              <a:rPr lang="en-US" baseline="0" dirty="0" smtClean="0"/>
              <a:t> </a:t>
            </a:r>
            <a:r>
              <a:rPr lang="en-US" dirty="0" smtClean="0"/>
              <a:t>Internet Monitoring (Blogs)</a:t>
            </a:r>
          </a:p>
          <a:p>
            <a:r>
              <a:rPr lang="en-US" dirty="0" smtClean="0"/>
              <a:t>Field Visits, Web Site, Lost Sales Reports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5DD02-452D-4C51-8F94-25137DDAF3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14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5DD02-452D-4C51-8F94-25137DDAF3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964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5DD02-452D-4C51-8F94-25137DDAF3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915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40% open rate</a:t>
            </a:r>
            <a:r>
              <a:rPr lang="en-US" baseline="0" dirty="0" smtClean="0"/>
              <a:t> for HD BTFTK is VERY GOOD. Average ‘good’ email marketing open rate is 10%. It indicates that our HD BTFTK audience is an engaged 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5DD02-452D-4C51-8F94-25137DDAF3C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706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3907" tIns="46952" rIns="93907" bIns="46952"/>
          <a:lstStyle/>
          <a:p>
            <a:pPr eaLnBrk="1" hangingPunct="1"/>
            <a:endParaRPr lang="en-US" smtClean="0"/>
          </a:p>
        </p:txBody>
      </p:sp>
      <p:sp>
        <p:nvSpPr>
          <p:cNvPr id="20484" name="Slide Number Placeholder 3"/>
          <p:cNvSpPr txBox="1">
            <a:spLocks noGrp="1"/>
          </p:cNvSpPr>
          <p:nvPr/>
        </p:nvSpPr>
        <p:spPr bwMode="auto">
          <a:xfrm>
            <a:off x="4008198" y="8893321"/>
            <a:ext cx="3067270" cy="468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07" tIns="46952" rIns="93907" bIns="46952" anchor="b"/>
          <a:lstStyle>
            <a:lvl1pPr defTabSz="923925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24D3F628-02F2-4D4D-8E63-E205EB87A628}" type="slidenum">
              <a:rPr lang="en-US" sz="1200" b="0">
                <a:latin typeface="Calibri" pitchFamily="34" charset="0"/>
                <a:cs typeface="Arial" charset="0"/>
              </a:rPr>
              <a:pPr algn="r" eaLnBrk="1" hangingPunct="1"/>
              <a:t>24</a:t>
            </a:fld>
            <a:endParaRPr lang="en-US" sz="1200" b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95800"/>
            <a:ext cx="7772400" cy="1470025"/>
          </a:xfrm>
        </p:spPr>
        <p:txBody>
          <a:bodyPr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15000"/>
            <a:ext cx="6400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rgbClr val="FF993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3A0B-34C6-4A39-B639-F983C60C87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690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66C7-1841-4114-99B6-8F070D3720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3A0B-34C6-4A39-B639-F983C60C87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61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66C7-1841-4114-99B6-8F070D3720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3A0B-34C6-4A39-B639-F983C60C87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7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0079-D489-4443-80E6-1DD53E86E17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E60E-2FD2-41A4-8B01-972D59F7B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95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0079-D489-4443-80E6-1DD53E86E17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E60E-2FD2-41A4-8B01-972D59F7B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07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0079-D489-4443-80E6-1DD53E86E17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E60E-2FD2-41A4-8B01-972D59F7B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170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0079-D489-4443-80E6-1DD53E86E17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E60E-2FD2-41A4-8B01-972D59F7B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94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0079-D489-4443-80E6-1DD53E86E17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E60E-2FD2-41A4-8B01-972D59F7B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09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0079-D489-4443-80E6-1DD53E86E17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E60E-2FD2-41A4-8B01-972D59F7B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68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0079-D489-4443-80E6-1DD53E86E17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E60E-2FD2-41A4-8B01-972D59F7B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96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0079-D489-4443-80E6-1DD53E86E17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E60E-2FD2-41A4-8B01-972D59F7B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8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66C7-1841-4114-99B6-8F070D3720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3A0B-34C6-4A39-B639-F983C60C87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8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0079-D489-4443-80E6-1DD53E86E17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E60E-2FD2-41A4-8B01-972D59F7B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86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0079-D489-4443-80E6-1DD53E86E17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E60E-2FD2-41A4-8B01-972D59F7B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87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D0079-D489-4443-80E6-1DD53E86E17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A9E60E-2FD2-41A4-8B01-972D59F7B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89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86387"/>
            <a:ext cx="7772400" cy="1362075"/>
          </a:xfrm>
        </p:spPr>
        <p:txBody>
          <a:bodyPr anchor="t"/>
          <a:lstStyle>
            <a:lvl1pPr algn="l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86200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66C7-1841-4114-99B6-8F070D3720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3A0B-34C6-4A39-B639-F983C60C87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63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66C7-1841-4114-99B6-8F070D3720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3A0B-34C6-4A39-B639-F983C60C87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14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66C7-1841-4114-99B6-8F070D3720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3A0B-34C6-4A39-B639-F983C60C87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12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66C7-1841-4114-99B6-8F070D3720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3A0B-34C6-4A39-B639-F983C60C87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98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66C7-1841-4114-99B6-8F070D3720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3A0B-34C6-4A39-B639-F983C60C87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168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66C7-1841-4114-99B6-8F070D3720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3A0B-34C6-4A39-B639-F983C60C87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365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F66C7-1841-4114-99B6-8F070D3720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13A0B-34C6-4A39-B639-F983C60C87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38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rbfs1\proj\PGHD\Noam\PPT Background\HDS PPT Background Generic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F66C7-1841-4114-99B6-8F070D3720E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13A0B-34C6-4A39-B639-F983C60C87C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8" y="6465224"/>
            <a:ext cx="388678" cy="37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16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D0079-D489-4443-80E6-1DD53E86E179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9E60E-2FD2-41A4-8B01-972D59F7B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6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microsoft.com/office/2007/relationships/hdphoto" Target="../media/hdphoto2.wdp"/><Relationship Id="rId4" Type="http://schemas.openxmlformats.org/officeDocument/2006/relationships/image" Target="../media/image66.png"/><Relationship Id="rId9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79.jpeg"/><Relationship Id="rId3" Type="http://schemas.openxmlformats.org/officeDocument/2006/relationships/image" Target="../media/image74.png"/><Relationship Id="rId7" Type="http://schemas.openxmlformats.org/officeDocument/2006/relationships/image" Target="../media/image76.png"/><Relationship Id="rId12" Type="http://schemas.microsoft.com/office/2007/relationships/hdphoto" Target="../media/hdphoto9.wdp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78.png"/><Relationship Id="rId5" Type="http://schemas.openxmlformats.org/officeDocument/2006/relationships/image" Target="../media/image75.png"/><Relationship Id="rId15" Type="http://schemas.openxmlformats.org/officeDocument/2006/relationships/image" Target="../media/image81.jpe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77.png"/><Relationship Id="rId14" Type="http://schemas.openxmlformats.org/officeDocument/2006/relationships/image" Target="../media/image80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microsoft.com/office/2007/relationships/hdphoto" Target="../media/hdphoto10.wdp"/><Relationship Id="rId7" Type="http://schemas.openxmlformats.org/officeDocument/2006/relationships/image" Target="../media/image85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g"/><Relationship Id="rId5" Type="http://schemas.microsoft.com/office/2007/relationships/hdphoto" Target="../media/hdphoto11.wdp"/><Relationship Id="rId4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3" Type="http://schemas.openxmlformats.org/officeDocument/2006/relationships/image" Target="../media/image87.tiff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17" Type="http://schemas.openxmlformats.org/officeDocument/2006/relationships/image" Target="../media/image101.jpeg"/><Relationship Id="rId2" Type="http://schemas.openxmlformats.org/officeDocument/2006/relationships/image" Target="../media/image86.png"/><Relationship Id="rId16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jpeg"/><Relationship Id="rId15" Type="http://schemas.openxmlformats.org/officeDocument/2006/relationships/image" Target="../media/image99.jpeg"/><Relationship Id="rId10" Type="http://schemas.openxmlformats.org/officeDocument/2006/relationships/image" Target="../media/image94.jpeg"/><Relationship Id="rId4" Type="http://schemas.openxmlformats.org/officeDocument/2006/relationships/image" Target="../media/image88.png"/><Relationship Id="rId9" Type="http://schemas.openxmlformats.org/officeDocument/2006/relationships/image" Target="../media/image93.jpeg"/><Relationship Id="rId14" Type="http://schemas.openxmlformats.org/officeDocument/2006/relationships/image" Target="../media/image9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png"/><Relationship Id="rId5" Type="http://schemas.openxmlformats.org/officeDocument/2006/relationships/image" Target="../media/image106.jpg"/><Relationship Id="rId4" Type="http://schemas.openxmlformats.org/officeDocument/2006/relationships/image" Target="../media/image10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0.jpeg"/><Relationship Id="rId4" Type="http://schemas.openxmlformats.org/officeDocument/2006/relationships/image" Target="../media/image109.jp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jpeg"/><Relationship Id="rId3" Type="http://schemas.openxmlformats.org/officeDocument/2006/relationships/image" Target="../media/image112.jpeg"/><Relationship Id="rId7" Type="http://schemas.openxmlformats.org/officeDocument/2006/relationships/image" Target="../media/image116.jpeg"/><Relationship Id="rId12" Type="http://schemas.openxmlformats.org/officeDocument/2006/relationships/image" Target="../media/image120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jpeg"/><Relationship Id="rId11" Type="http://schemas.openxmlformats.org/officeDocument/2006/relationships/hyperlink" Target="http://www.dormanhdsolutions.com/" TargetMode="External"/><Relationship Id="rId5" Type="http://schemas.openxmlformats.org/officeDocument/2006/relationships/image" Target="../media/image114.jpeg"/><Relationship Id="rId10" Type="http://schemas.openxmlformats.org/officeDocument/2006/relationships/image" Target="../media/image119.jpeg"/><Relationship Id="rId4" Type="http://schemas.openxmlformats.org/officeDocument/2006/relationships/image" Target="../media/image113.jpeg"/><Relationship Id="rId9" Type="http://schemas.openxmlformats.org/officeDocument/2006/relationships/image" Target="../media/image118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jpeg"/><Relationship Id="rId3" Type="http://schemas.openxmlformats.org/officeDocument/2006/relationships/image" Target="../media/image122.jpeg"/><Relationship Id="rId7" Type="http://schemas.openxmlformats.org/officeDocument/2006/relationships/image" Target="../media/image126.jpeg"/><Relationship Id="rId2" Type="http://schemas.openxmlformats.org/officeDocument/2006/relationships/image" Target="../media/image12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jpeg"/><Relationship Id="rId5" Type="http://schemas.openxmlformats.org/officeDocument/2006/relationships/image" Target="../media/image124.jpeg"/><Relationship Id="rId4" Type="http://schemas.openxmlformats.org/officeDocument/2006/relationships/image" Target="../media/image1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52800" y="6465372"/>
            <a:ext cx="5738813" cy="3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ts val="100"/>
              </a:spcBef>
              <a:spcAft>
                <a:spcPts val="100"/>
              </a:spcAft>
            </a:pPr>
            <a:r>
              <a:rPr lang="en-US" sz="700" b="1" i="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© </a:t>
            </a:r>
            <a:r>
              <a:rPr lang="en-US" sz="700" b="1" i="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2013 </a:t>
            </a:r>
            <a:r>
              <a:rPr lang="en-US" sz="700" b="1" i="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Dorman Products, Inc. Contains confidential and proprietary information of Dorman Products.</a:t>
            </a:r>
          </a:p>
          <a:p>
            <a:pPr algn="r">
              <a:spcBef>
                <a:spcPts val="100"/>
              </a:spcBef>
              <a:spcAft>
                <a:spcPts val="100"/>
              </a:spcAft>
            </a:pPr>
            <a:r>
              <a:rPr lang="en-US" sz="700" b="1" i="0" dirty="0">
                <a:solidFill>
                  <a:schemeClr val="bg1">
                    <a:lumMod val="65000"/>
                  </a:schemeClr>
                </a:solidFill>
                <a:latin typeface="Arial" charset="0"/>
                <a:cs typeface="Arial" charset="0"/>
              </a:rPr>
              <a:t>Information contained herein is intended only for the recipient(s).  Any disclosure, copying, or distribution is strictly prohibited.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81710"/>
            <a:ext cx="2078182" cy="200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5843587"/>
            <a:ext cx="7772400" cy="709613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/>
              <a:t>2014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19200" y="4343400"/>
            <a:ext cx="7772400" cy="1500187"/>
          </a:xfrm>
        </p:spPr>
        <p:txBody>
          <a:bodyPr>
            <a:normAutofit/>
          </a:bodyPr>
          <a:lstStyle/>
          <a:p>
            <a:pPr algn="r"/>
            <a:r>
              <a:rPr lang="en-US" sz="4400" b="1" dirty="0" smtClean="0">
                <a:solidFill>
                  <a:srgbClr val="FFFFFF"/>
                </a:solidFill>
              </a:rPr>
              <a:t>Dorman HD Solutions </a:t>
            </a:r>
            <a:endParaRPr lang="en-US" sz="44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88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562600" y="4146532"/>
            <a:ext cx="3352800" cy="2025668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8200" y="4146532"/>
            <a:ext cx="3352800" cy="2025668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914400"/>
            <a:ext cx="4267200" cy="5257800"/>
          </a:xfrm>
        </p:spPr>
        <p:txBody>
          <a:bodyPr>
            <a:normAutofit/>
          </a:bodyPr>
          <a:lstStyle/>
          <a:p>
            <a:pPr>
              <a:buClr>
                <a:srgbClr val="FF8601"/>
              </a:buClr>
              <a:buFont typeface="Arial" pitchFamily="34" charset="0"/>
              <a:buChar char="►"/>
            </a:pPr>
            <a:r>
              <a:rPr lang="en-US" sz="3000" b="1" dirty="0"/>
              <a:t>Fuel Senders</a:t>
            </a:r>
          </a:p>
          <a:p>
            <a:pPr marL="571500" indent="-171450"/>
            <a:r>
              <a:rPr lang="en-US" sz="1800" dirty="0"/>
              <a:t>High replacement rates due to:</a:t>
            </a:r>
          </a:p>
          <a:p>
            <a:pPr lvl="1"/>
            <a:r>
              <a:rPr lang="en-US" sz="1600" dirty="0"/>
              <a:t>Fuel can “gel” and seize level arm</a:t>
            </a:r>
          </a:p>
          <a:p>
            <a:pPr lvl="1"/>
            <a:r>
              <a:rPr lang="en-US" sz="1600" dirty="0"/>
              <a:t>Corrosion</a:t>
            </a:r>
          </a:p>
          <a:p>
            <a:pPr lvl="1"/>
            <a:r>
              <a:rPr lang="en-US" sz="1600" dirty="0"/>
              <a:t>Additives in the fuel can eat away at materials</a:t>
            </a:r>
          </a:p>
          <a:p>
            <a:pPr lvl="1"/>
            <a:r>
              <a:rPr lang="en-US" sz="1600" dirty="0"/>
              <a:t>Vibrations from driving can </a:t>
            </a:r>
            <a:r>
              <a:rPr lang="en-US" sz="1600" dirty="0" smtClean="0"/>
              <a:t>damage part</a:t>
            </a: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14400"/>
            <a:ext cx="4343400" cy="5257800"/>
          </a:xfrm>
        </p:spPr>
        <p:txBody>
          <a:bodyPr>
            <a:normAutofit/>
          </a:bodyPr>
          <a:lstStyle/>
          <a:p>
            <a:pPr>
              <a:buClr>
                <a:srgbClr val="FF8601"/>
              </a:buClr>
              <a:buFont typeface="Arial" pitchFamily="34" charset="0"/>
              <a:buChar char="►"/>
            </a:pPr>
            <a:r>
              <a:rPr lang="en-US" b="1" dirty="0"/>
              <a:t>Hood Latches</a:t>
            </a:r>
          </a:p>
          <a:p>
            <a:pPr marL="514350" indent="-171450"/>
            <a:r>
              <a:rPr lang="en-US" sz="1800" dirty="0"/>
              <a:t>High replacement rates due to:</a:t>
            </a:r>
          </a:p>
          <a:p>
            <a:pPr lvl="1"/>
            <a:r>
              <a:rPr lang="en-US" sz="1600" dirty="0"/>
              <a:t>High number of VIO</a:t>
            </a:r>
          </a:p>
          <a:p>
            <a:pPr lvl="1"/>
            <a:r>
              <a:rPr lang="en-US" sz="1600" dirty="0"/>
              <a:t>Rubber dries out and fatigues</a:t>
            </a:r>
          </a:p>
          <a:p>
            <a:pPr lvl="1"/>
            <a:r>
              <a:rPr lang="en-US" sz="1600" dirty="0"/>
              <a:t>Wear from over stretching </a:t>
            </a:r>
          </a:p>
          <a:p>
            <a:pPr lvl="1"/>
            <a:r>
              <a:rPr lang="en-US" sz="1600" dirty="0"/>
              <a:t>Mounting plates rust</a:t>
            </a:r>
          </a:p>
          <a:p>
            <a:pPr>
              <a:buClr>
                <a:srgbClr val="FF8601"/>
              </a:buClr>
              <a:buFont typeface="Arial" pitchFamily="34" charset="0"/>
              <a:buChar char="►"/>
            </a:pPr>
            <a:endParaRPr lang="en-US" sz="1600" b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91380"/>
            <a:ext cx="1676400" cy="18246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6" descr="\\Rbfs1\prodimg\Images\ToBeConverted\Heavy Duty Parts\285-5401-00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94641">
            <a:off x="2612583" y="4284061"/>
            <a:ext cx="1473200" cy="129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\\Rbfs1\prodimg\Images\ToBeConverted\Heavy Duty Parts\285-5509-00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16736">
            <a:off x="1648962" y="4723755"/>
            <a:ext cx="1199901" cy="128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8" t="10740" r="11708" b="11660"/>
          <a:stretch/>
        </p:blipFill>
        <p:spPr bwMode="auto">
          <a:xfrm>
            <a:off x="4876800" y="3134539"/>
            <a:ext cx="2590800" cy="16217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" descr="\\Rbfs1\prodimg\Images\ToBeConverted\Heavy Duty Parts\315-5402-00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996" y="4215029"/>
            <a:ext cx="1459240" cy="1129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\\Rbfs1\prodimg\Images\ToBeConverted\Heavy Duty Parts\315-5101-00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466" y="4932069"/>
            <a:ext cx="1447800" cy="112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>
            <a:off x="4509971" y="1174899"/>
            <a:ext cx="0" cy="4834268"/>
          </a:xfrm>
          <a:prstGeom prst="line">
            <a:avLst/>
          </a:prstGeom>
          <a:ln w="28575">
            <a:solidFill>
              <a:srgbClr val="FF6600">
                <a:alpha val="7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52575" y="3568125"/>
            <a:ext cx="263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FF6600"/>
                </a:solidFill>
              </a:rPr>
              <a:t>Material upgraded to stainless steel</a:t>
            </a:r>
          </a:p>
        </p:txBody>
      </p:sp>
      <p:sp>
        <p:nvSpPr>
          <p:cNvPr id="16" name="Title 3"/>
          <p:cNvSpPr txBox="1">
            <a:spLocks/>
          </p:cNvSpPr>
          <p:nvPr/>
        </p:nvSpPr>
        <p:spPr>
          <a:xfrm>
            <a:off x="0" y="76200"/>
            <a:ext cx="8686800" cy="533400"/>
          </a:xfrm>
          <a:prstGeom prst="rect">
            <a:avLst/>
          </a:prstGeom>
          <a:effectLst>
            <a:glow rad="127000">
              <a:schemeClr val="bg1"/>
            </a:glow>
            <a:outerShdw blurRad="25400" dist="25400" dir="2700000" algn="tl" rotWithShape="0">
              <a:prstClr val="black">
                <a:alpha val="31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i="1" dirty="0" smtClean="0">
                <a:solidFill>
                  <a:srgbClr val="FF6600"/>
                </a:solidFill>
              </a:rPr>
              <a:t>Product Offering </a:t>
            </a:r>
            <a:r>
              <a:rPr lang="en-US" sz="2400" i="1" dirty="0" smtClean="0">
                <a:solidFill>
                  <a:srgbClr val="FF6600"/>
                </a:solidFill>
              </a:rPr>
              <a:t>(continued)</a:t>
            </a:r>
            <a:endParaRPr lang="en-US" sz="2400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86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562600" y="4070030"/>
            <a:ext cx="3352800" cy="2025668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85015" y="4043465"/>
            <a:ext cx="3352800" cy="2025668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267200" cy="5257800"/>
          </a:xfrm>
        </p:spPr>
        <p:txBody>
          <a:bodyPr>
            <a:normAutofit/>
          </a:bodyPr>
          <a:lstStyle/>
          <a:p>
            <a:pPr>
              <a:buClr>
                <a:srgbClr val="FF8601"/>
              </a:buClr>
              <a:buFont typeface="Arial" pitchFamily="34" charset="0"/>
              <a:buChar char="►"/>
            </a:pPr>
            <a:r>
              <a:rPr lang="en-US" b="1" dirty="0" smtClean="0"/>
              <a:t>Speed &amp; Tachometer </a:t>
            </a:r>
            <a:r>
              <a:rPr lang="en-US" b="1" dirty="0"/>
              <a:t>Sensors</a:t>
            </a:r>
          </a:p>
          <a:p>
            <a:pPr marL="514350" indent="-171450"/>
            <a:r>
              <a:rPr lang="en-US" sz="1800" dirty="0"/>
              <a:t>High replacement rate due to:</a:t>
            </a:r>
          </a:p>
          <a:p>
            <a:pPr lvl="1"/>
            <a:r>
              <a:rPr lang="en-US" sz="1600" dirty="0"/>
              <a:t>Vulnerable to road debris</a:t>
            </a:r>
          </a:p>
          <a:p>
            <a:pPr lvl="1"/>
            <a:r>
              <a:rPr lang="en-US" sz="1600" dirty="0"/>
              <a:t>Exposure to the elements damages electrical components</a:t>
            </a:r>
          </a:p>
          <a:p>
            <a:pPr lvl="1"/>
            <a:r>
              <a:rPr lang="en-US" sz="1600" dirty="0"/>
              <a:t>Ice seizes magnet and impairs accuracy</a:t>
            </a:r>
          </a:p>
          <a:p>
            <a:pPr>
              <a:buClr>
                <a:srgbClr val="FF8601"/>
              </a:buClr>
              <a:buFont typeface="Arial" pitchFamily="34" charset="0"/>
              <a:buChar char="►"/>
            </a:pPr>
            <a:endParaRPr lang="en-US" sz="1600" b="1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838200"/>
            <a:ext cx="4343400" cy="5257800"/>
          </a:xfrm>
        </p:spPr>
        <p:txBody>
          <a:bodyPr>
            <a:normAutofit/>
          </a:bodyPr>
          <a:lstStyle/>
          <a:p>
            <a:pPr>
              <a:buClr>
                <a:srgbClr val="FF8601"/>
              </a:buClr>
              <a:buFont typeface="Arial" pitchFamily="34" charset="0"/>
              <a:buChar char="►"/>
            </a:pPr>
            <a:r>
              <a:rPr lang="en-US" b="1" dirty="0"/>
              <a:t>Window Regulators</a:t>
            </a:r>
          </a:p>
          <a:p>
            <a:pPr marL="514350" indent="-171450"/>
            <a:r>
              <a:rPr lang="en-US" sz="1800" dirty="0"/>
              <a:t>High replacement rates due to:</a:t>
            </a:r>
          </a:p>
          <a:p>
            <a:pPr lvl="1"/>
            <a:r>
              <a:rPr lang="en-US" sz="1600" dirty="0"/>
              <a:t>Rust and Corrosion</a:t>
            </a:r>
          </a:p>
          <a:p>
            <a:pPr lvl="1"/>
            <a:r>
              <a:rPr lang="en-US" sz="1600" dirty="0"/>
              <a:t>Cable wear</a:t>
            </a:r>
          </a:p>
          <a:p>
            <a:pPr lvl="1"/>
            <a:r>
              <a:rPr lang="en-US" sz="1600" dirty="0"/>
              <a:t>Motor failure</a:t>
            </a:r>
          </a:p>
          <a:p>
            <a:pPr lvl="2"/>
            <a:r>
              <a:rPr lang="en-US" sz="1600" dirty="0"/>
              <a:t>Gear teeth wear over time</a:t>
            </a:r>
          </a:p>
          <a:p>
            <a:pPr lvl="1"/>
            <a:r>
              <a:rPr lang="en-US" sz="1600" dirty="0"/>
              <a:t>Window channels not maintained</a:t>
            </a:r>
          </a:p>
          <a:p>
            <a:pPr>
              <a:buClr>
                <a:srgbClr val="FF8601"/>
              </a:buClr>
              <a:buFont typeface="Arial" pitchFamily="34" charset="0"/>
              <a:buChar char="►"/>
            </a:pPr>
            <a:endParaRPr lang="en-US" b="1" dirty="0"/>
          </a:p>
        </p:txBody>
      </p:sp>
      <p:pic>
        <p:nvPicPr>
          <p:cNvPr id="5" name="Picture 11" descr="https://encrypted-tbn0.google.com/images?q=tbn:ANd9GcTCBrJv_tXWTZxlBmMhpYxP5VGLX6IMkkdKZ-ZabnR9wKVFVeKD6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585070"/>
            <a:ext cx="1546458" cy="134112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\\Rbfs1\prodimg\Images\ToBeConverted\Heavy Duty Parts\505-5507-00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829" y="5205844"/>
            <a:ext cx="1559586" cy="52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\\Rbfs1\prodimg\Images\ToBeConverted\Heavy Duty Parts\505-5511-00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00137">
            <a:off x="1953277" y="4499576"/>
            <a:ext cx="1346357" cy="23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\\Rbfs1\prodimg\Images\ToBeConverted\Heavy Duty Parts\505-5407-003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3143">
            <a:off x="3275111" y="4399879"/>
            <a:ext cx="700429" cy="37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Rbfs1\prodimg\Images\ToBeConverted\Heavy Duty Parts\740-5104-00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435" y="4107571"/>
            <a:ext cx="1464970" cy="69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\\Rbfs1\prodimg\Images\ToBeConverted\Heavy Duty Parts\740-5501-00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188485"/>
            <a:ext cx="1604039" cy="87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\\Rbfs1\prodimg\Images\ToBeConverted\Heavy Duty Parts\741-5101-002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7828">
            <a:off x="6444097" y="4857660"/>
            <a:ext cx="2139856" cy="69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4467439" y="1174899"/>
            <a:ext cx="0" cy="4834268"/>
          </a:xfrm>
          <a:prstGeom prst="line">
            <a:avLst/>
          </a:prstGeom>
          <a:ln w="28575">
            <a:solidFill>
              <a:srgbClr val="FF6600">
                <a:alpha val="7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www.landrovergeeks.com/sites/default/files/Dave/images/broken%20teeth%20window%20regulator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5" t="4211" b="28063"/>
          <a:stretch/>
        </p:blipFill>
        <p:spPr bwMode="auto">
          <a:xfrm>
            <a:off x="4731850" y="3581400"/>
            <a:ext cx="1135550" cy="1576838"/>
          </a:xfrm>
          <a:prstGeom prst="rect">
            <a:avLst/>
          </a:prstGeom>
          <a:noFill/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3"/>
          <p:cNvSpPr txBox="1">
            <a:spLocks/>
          </p:cNvSpPr>
          <p:nvPr/>
        </p:nvSpPr>
        <p:spPr>
          <a:xfrm>
            <a:off x="0" y="76200"/>
            <a:ext cx="8686800" cy="533400"/>
          </a:xfrm>
          <a:prstGeom prst="rect">
            <a:avLst/>
          </a:prstGeom>
          <a:effectLst>
            <a:glow rad="127000">
              <a:schemeClr val="bg1"/>
            </a:glow>
            <a:outerShdw blurRad="25400" dist="25400" dir="2700000" algn="tl" rotWithShape="0">
              <a:prstClr val="black">
                <a:alpha val="31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i="1" dirty="0" smtClean="0">
                <a:solidFill>
                  <a:srgbClr val="FF6600"/>
                </a:solidFill>
              </a:rPr>
              <a:t>Product Offering </a:t>
            </a:r>
            <a:r>
              <a:rPr lang="en-US" sz="2400" i="1" dirty="0" smtClean="0">
                <a:solidFill>
                  <a:srgbClr val="FF6600"/>
                </a:solidFill>
              </a:rPr>
              <a:t>(continued)</a:t>
            </a:r>
            <a:endParaRPr lang="en-US" sz="2400" i="1" dirty="0">
              <a:solidFill>
                <a:srgbClr val="FF6600"/>
              </a:solidFill>
            </a:endParaRPr>
          </a:p>
        </p:txBody>
      </p:sp>
      <p:pic>
        <p:nvPicPr>
          <p:cNvPr id="1026" name="Picture 2" descr="\\rbfs1\Prodimg\Images\Master Webzoom\Product WebZoom\970-5002-00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789" y="5188485"/>
            <a:ext cx="1076386" cy="74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886200" y="5625445"/>
            <a:ext cx="208975" cy="3837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52400" y="2495371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dirty="0" err="1" smtClean="0"/>
              <a:t>Peterbilt</a:t>
            </a:r>
            <a:r>
              <a:rPr lang="en-US" dirty="0" smtClean="0"/>
              <a:t> Door Check Kit 924-5401 2005-87</a:t>
            </a:r>
          </a:p>
          <a:p>
            <a:pPr>
              <a:tabLst>
                <a:tab pos="228600" algn="l"/>
              </a:tabLst>
            </a:pPr>
            <a:r>
              <a:rPr lang="en-US" dirty="0"/>
              <a:t>	</a:t>
            </a:r>
            <a:r>
              <a:rPr lang="en-US" dirty="0" smtClean="0"/>
              <a:t>357, 367, 375, 377, 378, 379</a:t>
            </a:r>
          </a:p>
          <a:p>
            <a:pPr marL="228600" indent="-228600"/>
            <a:endParaRPr lang="en-US" dirty="0"/>
          </a:p>
          <a:p>
            <a:pPr marL="228600" indent="-228600"/>
            <a:endParaRPr lang="en-US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24384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572000" y="2438400"/>
            <a:ext cx="0" cy="36425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31708" y="5213747"/>
            <a:ext cx="3976255" cy="888505"/>
            <a:chOff x="331708" y="5213747"/>
            <a:chExt cx="3976255" cy="888505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462" y="5400675"/>
              <a:ext cx="1676400" cy="6328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Rectangle 13"/>
            <p:cNvSpPr/>
            <p:nvPr/>
          </p:nvSpPr>
          <p:spPr>
            <a:xfrm>
              <a:off x="331708" y="5219700"/>
              <a:ext cx="3976255" cy="88255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87212" y="5213747"/>
              <a:ext cx="2120751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i="1" dirty="0" smtClean="0">
                  <a:solidFill>
                    <a:srgbClr val="FF6600"/>
                  </a:solidFill>
                </a:rPr>
                <a:t>One kit includes four parts the dealer only offers separately.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6200" y="3910905"/>
            <a:ext cx="152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Common Causes of Failure: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/>
              <a:t>Normal wear and tear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/>
              <a:t>Corrosion</a:t>
            </a:r>
          </a:p>
        </p:txBody>
      </p:sp>
      <p:pic>
        <p:nvPicPr>
          <p:cNvPr id="2" name="Picture 2" descr="I:\images\MasterAuto\924-5401-00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67339"/>
            <a:ext cx="2807796" cy="13951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76200" y="838201"/>
            <a:ext cx="8229600" cy="1447800"/>
          </a:xfrm>
        </p:spPr>
        <p:txBody>
          <a:bodyPr/>
          <a:lstStyle/>
          <a:p>
            <a:pPr>
              <a:buClr>
                <a:srgbClr val="FF8601"/>
              </a:buClr>
              <a:buFont typeface="Arial" pitchFamily="34" charset="0"/>
              <a:buChar char="►"/>
            </a:pPr>
            <a:r>
              <a:rPr lang="en-US" b="1" dirty="0" smtClean="0"/>
              <a:t>Hard to Find</a:t>
            </a:r>
          </a:p>
          <a:p>
            <a:pPr lvl="1"/>
            <a:r>
              <a:rPr lang="en-US" dirty="0" smtClean="0"/>
              <a:t>High movement level at dealerships</a:t>
            </a:r>
          </a:p>
          <a:p>
            <a:pPr lvl="1"/>
            <a:r>
              <a:rPr lang="en-US" i="1" dirty="0" smtClean="0"/>
              <a:t>“Every part has a story” 	</a:t>
            </a:r>
          </a:p>
          <a:p>
            <a:pPr lvl="2"/>
            <a:endParaRPr lang="en-US" dirty="0" smtClean="0"/>
          </a:p>
          <a:p>
            <a:pPr lvl="1"/>
            <a:endParaRPr lang="en-US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4631344" y="2623186"/>
            <a:ext cx="4495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Peterbilt Hood Cable 924-5402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/>
              <a:t>2005-87 357, 367, 375, 377, 378, </a:t>
            </a:r>
            <a:r>
              <a:rPr lang="en-US" dirty="0" smtClean="0"/>
              <a:t>379</a:t>
            </a:r>
          </a:p>
        </p:txBody>
      </p:sp>
      <p:pic>
        <p:nvPicPr>
          <p:cNvPr id="23" name="Picture 2" descr="\\Rbfs1\prodimg\Images\ToBeConverted\Heavy Duty Parts\924-5407-00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9336">
            <a:off x="6010379" y="3230283"/>
            <a:ext cx="3051866" cy="18687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4886853" y="5225135"/>
            <a:ext cx="3976255" cy="889915"/>
            <a:chOff x="4886853" y="5206085"/>
            <a:chExt cx="3976255" cy="889915"/>
          </a:xfrm>
        </p:grpSpPr>
        <p:sp>
          <p:nvSpPr>
            <p:cNvPr id="19" name="Rectangle 18"/>
            <p:cNvSpPr/>
            <p:nvPr/>
          </p:nvSpPr>
          <p:spPr>
            <a:xfrm>
              <a:off x="4886853" y="5206085"/>
              <a:ext cx="3976255" cy="87199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5809" y="5318559"/>
              <a:ext cx="1524001" cy="670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6609007" y="5218837"/>
              <a:ext cx="2254101" cy="8771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i="1" dirty="0" smtClean="0">
                  <a:solidFill>
                    <a:srgbClr val="FF6600"/>
                  </a:solidFill>
                </a:rPr>
                <a:t>Designed with heavier gauge cable and stainless steel.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631345" y="3886736"/>
            <a:ext cx="152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Common Causes of Failure: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/>
              <a:t>Corrosion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dirty="0" smtClean="0"/>
              <a:t>Overextension</a:t>
            </a:r>
            <a:r>
              <a:rPr lang="en-US" sz="1400" dirty="0"/>
              <a:t> </a:t>
            </a:r>
            <a:r>
              <a:rPr lang="en-US" sz="1400" dirty="0" smtClean="0"/>
              <a:t>of hood</a:t>
            </a:r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0" y="76200"/>
            <a:ext cx="8686800" cy="533400"/>
          </a:xfrm>
          <a:prstGeom prst="rect">
            <a:avLst/>
          </a:prstGeom>
          <a:effectLst>
            <a:glow rad="127000">
              <a:schemeClr val="bg1"/>
            </a:glow>
            <a:outerShdw blurRad="25400" dist="25400" dir="2700000" algn="tl" rotWithShape="0">
              <a:prstClr val="black">
                <a:alpha val="31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i="1" dirty="0" smtClean="0">
                <a:solidFill>
                  <a:srgbClr val="FF6600"/>
                </a:solidFill>
              </a:rPr>
              <a:t>Product Offering </a:t>
            </a:r>
            <a:r>
              <a:rPr lang="en-US" sz="2400" i="1" dirty="0" smtClean="0">
                <a:solidFill>
                  <a:srgbClr val="FF6600"/>
                </a:solidFill>
              </a:rPr>
              <a:t>(continued)</a:t>
            </a:r>
            <a:endParaRPr lang="en-US" sz="2400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4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838200"/>
            <a:ext cx="4267200" cy="5257800"/>
          </a:xfrm>
        </p:spPr>
        <p:txBody>
          <a:bodyPr>
            <a:normAutofit/>
          </a:bodyPr>
          <a:lstStyle/>
          <a:p>
            <a:pPr>
              <a:buClr>
                <a:srgbClr val="FF8601"/>
              </a:buClr>
              <a:buFont typeface="Arial" pitchFamily="34" charset="0"/>
              <a:buChar char="►"/>
            </a:pPr>
            <a:r>
              <a:rPr lang="en-US" b="1" dirty="0" smtClean="0"/>
              <a:t>HVAC Vents</a:t>
            </a:r>
            <a:endParaRPr lang="en-US" b="1" dirty="0"/>
          </a:p>
          <a:p>
            <a:pPr marL="514350" indent="-171450"/>
            <a:r>
              <a:rPr lang="en-US" sz="1800" dirty="0" smtClean="0"/>
              <a:t>Applications and Coverage:</a:t>
            </a:r>
            <a:endParaRPr lang="en-US" sz="1400" dirty="0"/>
          </a:p>
          <a:p>
            <a:pPr marL="914400" lvl="1" indent="-171450"/>
            <a:r>
              <a:rPr lang="en-US" sz="1600" dirty="0" smtClean="0"/>
              <a:t>International</a:t>
            </a:r>
            <a:r>
              <a:rPr lang="en-US" sz="1600" dirty="0"/>
              <a:t>, Freightliner, </a:t>
            </a:r>
            <a:r>
              <a:rPr lang="en-US" sz="1600" dirty="0" err="1"/>
              <a:t>Kenworth</a:t>
            </a:r>
            <a:r>
              <a:rPr lang="en-US" sz="1600" dirty="0"/>
              <a:t>, </a:t>
            </a:r>
            <a:r>
              <a:rPr lang="en-US" sz="1600" dirty="0" err="1"/>
              <a:t>Peterbilt</a:t>
            </a:r>
            <a:r>
              <a:rPr lang="en-US" sz="1600" dirty="0"/>
              <a:t> and Western </a:t>
            </a:r>
            <a:r>
              <a:rPr lang="en-US" sz="1600" dirty="0" smtClean="0"/>
              <a:t>Star</a:t>
            </a:r>
          </a:p>
          <a:p>
            <a:pPr marL="914400" lvl="1" indent="-171450"/>
            <a:r>
              <a:rPr lang="en-US" sz="1600" dirty="0" smtClean="0"/>
              <a:t>Coverage </a:t>
            </a:r>
            <a:r>
              <a:rPr lang="en-US" sz="1600" dirty="0"/>
              <a:t>for 13 different models</a:t>
            </a:r>
          </a:p>
          <a:p>
            <a:pPr lvl="1"/>
            <a:endParaRPr lang="en-US" sz="1600" dirty="0"/>
          </a:p>
          <a:p>
            <a:pPr>
              <a:buClr>
                <a:srgbClr val="FF8601"/>
              </a:buClr>
              <a:buFont typeface="Arial" pitchFamily="34" charset="0"/>
              <a:buChar char="►"/>
            </a:pPr>
            <a:endParaRPr lang="en-US" sz="1600" b="1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838200"/>
            <a:ext cx="4343400" cy="5257800"/>
          </a:xfrm>
        </p:spPr>
        <p:txBody>
          <a:bodyPr>
            <a:normAutofit/>
          </a:bodyPr>
          <a:lstStyle/>
          <a:p>
            <a:pPr>
              <a:buClr>
                <a:srgbClr val="FF8601"/>
              </a:buClr>
              <a:buFont typeface="Arial" pitchFamily="34" charset="0"/>
              <a:buChar char="►"/>
            </a:pPr>
            <a:r>
              <a:rPr lang="en-US" b="1" dirty="0" smtClean="0"/>
              <a:t>Air Shift Knobs</a:t>
            </a:r>
            <a:endParaRPr lang="en-US" b="1" dirty="0"/>
          </a:p>
          <a:p>
            <a:pPr marL="514350" indent="-171450"/>
            <a:r>
              <a:rPr lang="en-US" sz="1800" dirty="0" smtClean="0"/>
              <a:t>Applications and Coverage:</a:t>
            </a:r>
          </a:p>
          <a:p>
            <a:pPr marL="914400" lvl="1" indent="-171450"/>
            <a:r>
              <a:rPr lang="en-US" sz="1600" dirty="0" smtClean="0"/>
              <a:t>11 </a:t>
            </a:r>
            <a:r>
              <a:rPr lang="en-US" sz="1600" dirty="0"/>
              <a:t>popular SKUs for Eaton/Fuller </a:t>
            </a:r>
            <a:r>
              <a:rPr lang="en-US" sz="1600" dirty="0" smtClean="0"/>
              <a:t>transmissions</a:t>
            </a:r>
            <a:endParaRPr lang="en-US" sz="1600" i="1" dirty="0" smtClean="0"/>
          </a:p>
          <a:p>
            <a:pPr marL="914400" lvl="1" indent="-171450"/>
            <a:r>
              <a:rPr lang="en-US" sz="1600" dirty="0" smtClean="0"/>
              <a:t>Coverage </a:t>
            </a:r>
            <a:r>
              <a:rPr lang="en-US" sz="1600" dirty="0"/>
              <a:t>for “Super 10,” 13-speed, 15-speed, 18-speed and Hi\Low gearbox range</a:t>
            </a:r>
          </a:p>
          <a:p>
            <a:pPr lvl="1"/>
            <a:endParaRPr lang="en-US" sz="1600" dirty="0"/>
          </a:p>
          <a:p>
            <a:pPr marL="0" indent="0">
              <a:buClr>
                <a:srgbClr val="FF8601"/>
              </a:buClr>
              <a:buNone/>
            </a:pPr>
            <a:endParaRPr lang="en-US" b="1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4467439" y="1174899"/>
            <a:ext cx="0" cy="4834268"/>
          </a:xfrm>
          <a:prstGeom prst="line">
            <a:avLst/>
          </a:prstGeom>
          <a:ln w="28575">
            <a:solidFill>
              <a:srgbClr val="FF6600">
                <a:alpha val="7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3"/>
          <p:cNvSpPr txBox="1">
            <a:spLocks/>
          </p:cNvSpPr>
          <p:nvPr/>
        </p:nvSpPr>
        <p:spPr>
          <a:xfrm>
            <a:off x="0" y="76200"/>
            <a:ext cx="8686800" cy="533400"/>
          </a:xfrm>
          <a:prstGeom prst="rect">
            <a:avLst/>
          </a:prstGeom>
          <a:effectLst>
            <a:glow rad="127000">
              <a:schemeClr val="bg1"/>
            </a:glow>
            <a:outerShdw blurRad="25400" dist="25400" dir="2700000" algn="tl" rotWithShape="0">
              <a:prstClr val="black">
                <a:alpha val="31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i="1" dirty="0" smtClean="0">
                <a:solidFill>
                  <a:srgbClr val="FF6600"/>
                </a:solidFill>
              </a:rPr>
              <a:t>Product Offering </a:t>
            </a:r>
            <a:r>
              <a:rPr lang="en-US" sz="2400" i="1" dirty="0" smtClean="0">
                <a:solidFill>
                  <a:srgbClr val="FF6600"/>
                </a:solidFill>
              </a:rPr>
              <a:t>(continued)</a:t>
            </a:r>
            <a:endParaRPr lang="en-US" sz="2400" i="1" dirty="0">
              <a:solidFill>
                <a:srgbClr val="FF66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43072" y="4403845"/>
            <a:ext cx="2209801" cy="9140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17" y="3740733"/>
            <a:ext cx="1676400" cy="11679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893" y="3060757"/>
            <a:ext cx="1312887" cy="1401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109802"/>
            <a:ext cx="1735945" cy="889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62799" y="4739390"/>
            <a:ext cx="1482919" cy="10374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429000"/>
            <a:ext cx="1050701" cy="23228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417" y="3124200"/>
            <a:ext cx="1799208" cy="28649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435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7036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Detroit Diesel Throttle Actuator</a:t>
            </a:r>
            <a:endParaRPr lang="en-US" sz="3600" b="1" dirty="0"/>
          </a:p>
          <a:p>
            <a:pPr marL="457200" lvl="1" indent="0">
              <a:buNone/>
            </a:pPr>
            <a:endParaRPr lang="en-US" sz="2800" dirty="0"/>
          </a:p>
          <a:p>
            <a:pPr lvl="2"/>
            <a:endParaRPr lang="en-US" sz="28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867400" y="4216308"/>
            <a:ext cx="3200400" cy="187969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Electronic control of throttle body</a:t>
            </a:r>
          </a:p>
          <a:p>
            <a:pPr marL="173038" indent="-173038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Failure Modes:</a:t>
            </a:r>
          </a:p>
          <a:p>
            <a:pPr marL="344488" lvl="1" indent="-171450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Throttle sticks or is non-responsive</a:t>
            </a:r>
          </a:p>
          <a:p>
            <a:pPr marL="344488" lvl="1" indent="-171450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Throttle becomes inoperable</a:t>
            </a:r>
          </a:p>
          <a:p>
            <a:pPr marL="344488" lvl="1" indent="-171450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</a:rPr>
              <a:t>Failure results in illumination of the Check Engine Light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410200" y="1600200"/>
            <a:ext cx="2733800" cy="81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1500" b="1" dirty="0">
                <a:latin typeface="Arial" charset="0"/>
              </a:rPr>
              <a:t>341-5001</a:t>
            </a:r>
          </a:p>
          <a:p>
            <a:pPr algn="ctr"/>
            <a:r>
              <a:rPr lang="en-US" sz="1600" dirty="0"/>
              <a:t>Detroit </a:t>
            </a:r>
            <a:r>
              <a:rPr lang="de-DE" sz="1600" dirty="0"/>
              <a:t>Diesel 60 Series, DD14, DD15, Mercedes Benz 4000</a:t>
            </a:r>
            <a:endParaRPr lang="en-US" sz="1600" dirty="0"/>
          </a:p>
        </p:txBody>
      </p:sp>
      <p:pic>
        <p:nvPicPr>
          <p:cNvPr id="5122" name="Picture 2" descr="C:\Users\dwill\Pictures\Photo Stream\My Photo Stream\IMG_1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44" y="4495800"/>
            <a:ext cx="2252256" cy="1689192"/>
          </a:xfrm>
          <a:prstGeom prst="rect">
            <a:avLst/>
          </a:prstGeom>
          <a:noFill/>
          <a:ln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1312272" y="3429000"/>
            <a:ext cx="2040528" cy="1676400"/>
          </a:xfrm>
          <a:prstGeom prst="straightConnector1">
            <a:avLst/>
          </a:prstGeom>
          <a:ln w="38100">
            <a:solidFill>
              <a:srgbClr val="FF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 txBox="1">
            <a:spLocks/>
          </p:cNvSpPr>
          <p:nvPr/>
        </p:nvSpPr>
        <p:spPr>
          <a:xfrm>
            <a:off x="0" y="7620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i="1" dirty="0" smtClean="0">
                <a:solidFill>
                  <a:srgbClr val="FF8001"/>
                </a:solidFill>
              </a:rPr>
              <a:t>New Products: </a:t>
            </a:r>
            <a:r>
              <a:rPr lang="en-US" sz="30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Available Now! </a:t>
            </a:r>
            <a:endParaRPr lang="en-US" sz="30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2" descr="\\Rbfs1\prodimg\images\MasterAuto\341-5001-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98441"/>
            <a:ext cx="3036904" cy="336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75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762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/>
              <a:t>Headlights, Fog Lights &amp; Bezels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038600" y="1676400"/>
            <a:ext cx="4800600" cy="2301716"/>
          </a:xfrm>
          <a:prstGeom prst="rect">
            <a:avLst/>
          </a:prstGeom>
          <a:noFill/>
        </p:spPr>
        <p:txBody>
          <a:bodyPr wrap="square" lIns="130615" tIns="65308" rIns="130615" bIns="65308" rtlCol="0">
            <a:spAutoFit/>
          </a:bodyPr>
          <a:lstStyle/>
          <a:p>
            <a:pPr marL="2225675" indent="-2225675">
              <a:spcBef>
                <a:spcPts val="300"/>
              </a:spcBef>
              <a:spcAft>
                <a:spcPts val="300"/>
              </a:spcAft>
              <a:tabLst>
                <a:tab pos="2225675" algn="l"/>
              </a:tabLst>
            </a:pPr>
            <a:r>
              <a:rPr lang="en-US" b="1" dirty="0" smtClean="0"/>
              <a:t>Location </a:t>
            </a:r>
            <a:r>
              <a:rPr lang="en-US" b="1" dirty="0"/>
              <a:t>on Vehicle:</a:t>
            </a:r>
            <a:r>
              <a:rPr lang="en-US" dirty="0"/>
              <a:t>	</a:t>
            </a:r>
            <a:r>
              <a:rPr lang="en-US" dirty="0" smtClean="0"/>
              <a:t>Front of vehicle</a:t>
            </a:r>
            <a:endParaRPr lang="en-US" dirty="0"/>
          </a:p>
          <a:p>
            <a:pPr marL="2225675" indent="-2225675">
              <a:spcBef>
                <a:spcPts val="300"/>
              </a:spcBef>
              <a:spcAft>
                <a:spcPts val="300"/>
              </a:spcAft>
              <a:tabLst>
                <a:tab pos="2225675" algn="l"/>
              </a:tabLst>
            </a:pPr>
            <a:r>
              <a:rPr lang="en-US" b="1" dirty="0" smtClean="0"/>
              <a:t>Reasons </a:t>
            </a:r>
            <a:r>
              <a:rPr lang="en-US" b="1" dirty="0"/>
              <a:t>for Failure:</a:t>
            </a:r>
            <a:r>
              <a:rPr lang="en-US" dirty="0"/>
              <a:t>	</a:t>
            </a:r>
            <a:r>
              <a:rPr lang="en-US" dirty="0" smtClean="0"/>
              <a:t>Collision damage, lenses fade and haze</a:t>
            </a:r>
            <a:endParaRPr lang="en-US" dirty="0"/>
          </a:p>
          <a:p>
            <a:pPr marL="2225675" indent="-2225675">
              <a:spcBef>
                <a:spcPts val="300"/>
              </a:spcBef>
              <a:spcAft>
                <a:spcPts val="300"/>
              </a:spcAft>
              <a:tabLst>
                <a:tab pos="2225675" algn="l"/>
              </a:tabLst>
            </a:pPr>
            <a:r>
              <a:rPr lang="en-US" b="1" dirty="0"/>
              <a:t>Symptoms of Failure:</a:t>
            </a:r>
            <a:r>
              <a:rPr lang="en-US" dirty="0"/>
              <a:t>	</a:t>
            </a:r>
            <a:r>
              <a:rPr lang="en-US" dirty="0" smtClean="0"/>
              <a:t>Headlights not illuminating, cracked or hazed</a:t>
            </a:r>
          </a:p>
          <a:p>
            <a:pPr marL="2225675" indent="-2225675">
              <a:spcBef>
                <a:spcPts val="300"/>
              </a:spcBef>
              <a:spcAft>
                <a:spcPts val="300"/>
              </a:spcAft>
              <a:tabLst>
                <a:tab pos="2225675" algn="l"/>
              </a:tabLst>
            </a:pPr>
            <a:r>
              <a:rPr lang="en-US" b="1" dirty="0" smtClean="0"/>
              <a:t>Dorman Coverage</a:t>
            </a:r>
            <a:r>
              <a:rPr lang="en-US" b="1" dirty="0"/>
              <a:t>:</a:t>
            </a:r>
            <a:r>
              <a:rPr lang="en-US" dirty="0"/>
              <a:t>	</a:t>
            </a:r>
            <a:r>
              <a:rPr lang="en-US" dirty="0" smtClean="0"/>
              <a:t>36 SKUs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60370" y="4549423"/>
            <a:ext cx="470263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575" indent="-282575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  <a:buFont typeface="Arial" pitchFamily="34" charset="0"/>
              <a:buChar char="►"/>
            </a:pPr>
            <a:r>
              <a:rPr lang="en-US" b="1" i="1" dirty="0" smtClean="0"/>
              <a:t>Dorman’s Selling Advantages</a:t>
            </a:r>
          </a:p>
          <a:p>
            <a:pPr marL="457200" indent="-174625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1600" dirty="0" smtClean="0"/>
              <a:t>Exclusive Aftermarket Offerings</a:t>
            </a:r>
          </a:p>
          <a:p>
            <a:pPr marL="2001838" lvl="3" indent="-173038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sz="1600" dirty="0" smtClean="0"/>
              <a:t>Avoid CSA Points by easily replacing cracked or hazed headlight assemblies</a:t>
            </a:r>
            <a:endParaRPr lang="en-US" sz="1500" dirty="0"/>
          </a:p>
        </p:txBody>
      </p:sp>
      <p:pic>
        <p:nvPicPr>
          <p:cNvPr id="14" name="Picture 2" descr="\\rbfs1\dept\Marketing\Marketing Catch-All\Product Marketing\logos\value_icons\compliance-log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565" y="5381425"/>
            <a:ext cx="1620520" cy="61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0" y="7620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0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3581400"/>
            <a:ext cx="1481387" cy="1227436"/>
          </a:xfrm>
          <a:prstGeom prst="rect">
            <a:avLst/>
          </a:prstGeom>
          <a:ln>
            <a:solidFill>
              <a:srgbClr val="FF860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0" y="37683"/>
            <a:ext cx="8153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b="1" i="1" dirty="0">
                <a:solidFill>
                  <a:srgbClr val="FF6600"/>
                </a:solidFill>
              </a:rPr>
              <a:t>Product Offering </a:t>
            </a:r>
            <a:r>
              <a:rPr lang="en-US" sz="2400" i="1" dirty="0">
                <a:solidFill>
                  <a:srgbClr val="FF6600"/>
                </a:solidFill>
              </a:rPr>
              <a:t>(continued)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62075"/>
            <a:ext cx="3709892" cy="480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396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4124923"/>
            <a:ext cx="8723017" cy="1828800"/>
          </a:xfrm>
          <a:prstGeom prst="roundRect">
            <a:avLst>
              <a:gd name="adj" fmla="val 13437"/>
            </a:avLst>
          </a:prstGeom>
          <a:solidFill>
            <a:schemeClr val="bg1"/>
          </a:solidFill>
          <a:ln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36684" y="1683495"/>
            <a:ext cx="8723017" cy="1828800"/>
          </a:xfrm>
          <a:prstGeom prst="roundRect">
            <a:avLst>
              <a:gd name="adj" fmla="val 13437"/>
            </a:avLst>
          </a:prstGeom>
          <a:solidFill>
            <a:schemeClr val="bg1"/>
          </a:solidFill>
          <a:ln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04532"/>
            <a:ext cx="9144000" cy="7036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smtClean="0">
                <a:solidFill>
                  <a:srgbClr val="FF6600"/>
                </a:solidFill>
              </a:rPr>
              <a:t>Cascadia and </a:t>
            </a:r>
            <a:r>
              <a:rPr lang="en-US" sz="3200" b="1" dirty="0" err="1" smtClean="0">
                <a:solidFill>
                  <a:srgbClr val="FF6600"/>
                </a:solidFill>
              </a:rPr>
              <a:t>Prostar</a:t>
            </a:r>
            <a:r>
              <a:rPr lang="en-US" sz="3200" b="1" dirty="0" smtClean="0">
                <a:solidFill>
                  <a:srgbClr val="FF6600"/>
                </a:solidFill>
              </a:rPr>
              <a:t> Headlights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5867400" y="4354537"/>
            <a:ext cx="3200400" cy="1879692"/>
          </a:xfrm>
          <a:prstGeom prst="rect">
            <a:avLst/>
          </a:prstGeom>
        </p:spPr>
        <p:txBody>
          <a:bodyPr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3038" indent="-173038">
              <a:spcBef>
                <a:spcPts val="500"/>
              </a:spcBef>
              <a:spcAft>
                <a:spcPts val="500"/>
              </a:spcAft>
              <a:defRPr/>
            </a:pP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5463365" y="1747703"/>
            <a:ext cx="3429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 b="1" dirty="0" smtClean="0">
                <a:latin typeface="Arial" charset="0"/>
              </a:rPr>
              <a:t>Dorman #:888-5205 [Right]</a:t>
            </a:r>
          </a:p>
          <a:p>
            <a:pPr algn="r" eaLnBrk="1" hangingPunct="1"/>
            <a:r>
              <a:rPr lang="en-US" sz="1600" b="1" dirty="0">
                <a:latin typeface="Arial" charset="0"/>
              </a:rPr>
              <a:t> </a:t>
            </a:r>
            <a:r>
              <a:rPr lang="en-US" sz="1600" b="1" dirty="0" smtClean="0">
                <a:latin typeface="Arial" charset="0"/>
              </a:rPr>
              <a:t>               888-5206 [Left]</a:t>
            </a:r>
            <a:endParaRPr lang="en-US" sz="1600" b="1" dirty="0">
              <a:latin typeface="Arial" charset="0"/>
            </a:endParaRPr>
          </a:p>
          <a:p>
            <a:pPr algn="r"/>
            <a:r>
              <a:rPr lang="en-US" sz="1400" dirty="0" smtClean="0"/>
              <a:t>OE#: A06-51907-007 [R]</a:t>
            </a:r>
          </a:p>
          <a:p>
            <a:pPr algn="r"/>
            <a:r>
              <a:rPr lang="en-US" sz="1400" dirty="0" smtClean="0"/>
              <a:t>         A06-51907-006 [L]</a:t>
            </a:r>
          </a:p>
          <a:p>
            <a:pPr algn="r"/>
            <a:endParaRPr lang="en-US" b="1" dirty="0"/>
          </a:p>
          <a:p>
            <a:pPr algn="r"/>
            <a:r>
              <a:rPr lang="en-US" b="1" dirty="0" smtClean="0"/>
              <a:t>Freightliner Cascadia 2012-08</a:t>
            </a:r>
            <a:endParaRPr lang="en-US" sz="1400" dirty="0"/>
          </a:p>
        </p:txBody>
      </p:sp>
      <p:grpSp>
        <p:nvGrpSpPr>
          <p:cNvPr id="2" name="Group 1"/>
          <p:cNvGrpSpPr/>
          <p:nvPr/>
        </p:nvGrpSpPr>
        <p:grpSpPr>
          <a:xfrm>
            <a:off x="441094" y="1506801"/>
            <a:ext cx="5508386" cy="2210864"/>
            <a:chOff x="441094" y="1506801"/>
            <a:chExt cx="5508386" cy="2210864"/>
          </a:xfrm>
        </p:grpSpPr>
        <p:pic>
          <p:nvPicPr>
            <p:cNvPr id="3075" name="Picture 3" descr="\\rbfs1\prodimg\images\MasterAuto\888-5205-001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9" b="98744" l="768" r="99392">
                          <a14:foregroundMark x1="50368" y1="77032" x2="50368" y2="77032"/>
                          <a14:foregroundMark x1="1919" y1="12839" x2="1919" y2="12839"/>
                          <a14:foregroundMark x1="29613" y1="86494" x2="29613" y2="86494"/>
                          <a14:foregroundMark x1="67669" y1="96388" x2="67669" y2="96388"/>
                          <a14:foregroundMark x1="48065" y1="93090" x2="48065" y2="93090"/>
                          <a14:foregroundMark x1="38439" y1="90734" x2="38439" y2="90734"/>
                          <a14:foregroundMark x1="48065" y1="80330" x2="48065" y2="80330"/>
                          <a14:foregroundMark x1="5756" y1="33137" x2="5756" y2="33137"/>
                          <a14:foregroundMark x1="6140" y1="46839" x2="6140" y2="46839"/>
                          <a14:foregroundMark x1="4989" y1="27954" x2="4989" y2="27954"/>
                          <a14:backgroundMark x1="1535" y1="39262" x2="1535" y2="39262"/>
                          <a14:backgroundMark x1="1535" y1="29368" x2="1535" y2="29368"/>
                          <a14:backgroundMark x1="1535" y1="3848" x2="1535" y2="3848"/>
                          <a14:backgroundMark x1="4605" y1="1492" x2="4605" y2="14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094" y="1506801"/>
              <a:ext cx="2714524" cy="2210864"/>
            </a:xfrm>
            <a:prstGeom prst="snipRound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\\rbfs1\prodimg\images\MasterAuto\888-5206-00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2" b="100000" l="1375" r="99904">
                          <a14:foregroundMark x1="51647" y1="77974" x2="51647" y2="77974"/>
                          <a14:foregroundMark x1="72146" y1="85866" x2="72146" y2="85866"/>
                          <a14:backgroundMark x1="92645" y1="88850" x2="92645" y2="88850"/>
                          <a14:backgroundMark x1="84618" y1="89321" x2="84618" y2="89321"/>
                          <a14:backgroundMark x1="91845" y1="71574" x2="91845" y2="7157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1554791"/>
              <a:ext cx="2596680" cy="211488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319668" y="4153923"/>
            <a:ext cx="5750845" cy="1770800"/>
            <a:chOff x="319668" y="4153923"/>
            <a:chExt cx="5750845" cy="1770800"/>
          </a:xfrm>
        </p:grpSpPr>
        <p:pic>
          <p:nvPicPr>
            <p:cNvPr id="3077" name="Picture 5" descr="\\rbfs1\prodimg\images\MasterAuto\888-5107-00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7437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90491">
              <a:off x="319668" y="4153924"/>
              <a:ext cx="2882706" cy="177079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\\rbfs1\prodimg\images\MasterAuto\888-5108-001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8509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57706">
              <a:off x="3187808" y="4153923"/>
              <a:ext cx="2882705" cy="1770799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162800" cy="457200"/>
          </a:xfrm>
          <a:effectLst>
            <a:glow rad="127000">
              <a:schemeClr val="bg1"/>
            </a:glow>
          </a:effectLst>
        </p:spPr>
        <p:txBody>
          <a:bodyPr>
            <a:noAutofit/>
          </a:bodyPr>
          <a:lstStyle/>
          <a:p>
            <a:r>
              <a:rPr lang="en-US" b="1" i="1" dirty="0" smtClean="0">
                <a:solidFill>
                  <a:srgbClr val="000000"/>
                </a:solidFill>
              </a:rPr>
              <a:t>New Products: </a:t>
            </a:r>
            <a:r>
              <a:rPr lang="en-US" b="1" i="1" dirty="0" smtClean="0">
                <a:solidFill>
                  <a:srgbClr val="FF6600"/>
                </a:solidFill>
              </a:rPr>
              <a:t>Available Now!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5455281" y="4189131"/>
            <a:ext cx="342900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/>
            <a:r>
              <a:rPr lang="en-US" sz="1600" b="1" dirty="0">
                <a:latin typeface="Arial" charset="0"/>
              </a:rPr>
              <a:t>Dorman #:888-5107 [Right]</a:t>
            </a:r>
          </a:p>
          <a:p>
            <a:pPr algn="r"/>
            <a:r>
              <a:rPr lang="en-US" sz="1600" b="1" dirty="0">
                <a:latin typeface="Arial" charset="0"/>
              </a:rPr>
              <a:t>                888-5108 [Left]</a:t>
            </a:r>
          </a:p>
          <a:p>
            <a:pPr algn="r"/>
            <a:r>
              <a:rPr lang="en-US" sz="1600" dirty="0"/>
              <a:t>OE#: 3596016C93 [R]</a:t>
            </a:r>
          </a:p>
          <a:p>
            <a:pPr algn="r"/>
            <a:r>
              <a:rPr lang="en-US" sz="1600" dirty="0"/>
              <a:t>         3596015C93 [L]</a:t>
            </a:r>
          </a:p>
          <a:p>
            <a:pPr algn="r"/>
            <a:endParaRPr lang="en-US" sz="1600" b="1" dirty="0"/>
          </a:p>
          <a:p>
            <a:pPr algn="r"/>
            <a:r>
              <a:rPr lang="en-US" sz="1600" b="1" dirty="0"/>
              <a:t>International </a:t>
            </a:r>
            <a:r>
              <a:rPr lang="en-US" sz="1600" b="1" dirty="0" err="1"/>
              <a:t>Prostar</a:t>
            </a:r>
            <a:r>
              <a:rPr lang="en-US" sz="1600" b="1" dirty="0"/>
              <a:t> 2012-09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9575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772020"/>
            <a:ext cx="497141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  <a:buFont typeface="Arial" pitchFamily="34" charset="0"/>
              <a:buChar char="►"/>
            </a:pPr>
            <a:r>
              <a:rPr lang="en-US" sz="2000" b="1" dirty="0" smtClean="0"/>
              <a:t>Dorman# 242-5201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</a:pPr>
            <a:r>
              <a:rPr lang="en-US" sz="1600" dirty="0" smtClean="0"/>
              <a:t>OE# A17-19112-000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</a:pPr>
            <a:r>
              <a:rPr lang="en-US" sz="1600" dirty="0" smtClean="0"/>
              <a:t>Freightliner Cascadia 2013-08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</a:pPr>
            <a:endParaRPr lang="en-US" sz="1200" b="1" dirty="0" smtClean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  <a:buFont typeface="Arial" pitchFamily="34" charset="0"/>
              <a:buChar char="►"/>
            </a:pPr>
            <a:r>
              <a:rPr lang="en-US" sz="2000" b="1" dirty="0" smtClean="0"/>
              <a:t>Dorman</a:t>
            </a:r>
            <a:r>
              <a:rPr lang="en-US" sz="2000" b="1" dirty="0"/>
              <a:t># </a:t>
            </a:r>
            <a:r>
              <a:rPr lang="en-US" sz="2000" b="1" dirty="0" smtClean="0"/>
              <a:t>242-5202</a:t>
            </a:r>
            <a:endParaRPr lang="en-US" sz="2000" b="1" dirty="0"/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</a:pPr>
            <a:r>
              <a:rPr lang="en-US" sz="1600" dirty="0"/>
              <a:t>OE# </a:t>
            </a:r>
            <a:r>
              <a:rPr lang="en-US" sz="1600" dirty="0" smtClean="0"/>
              <a:t>A22-65847-000</a:t>
            </a:r>
            <a:endParaRPr lang="en-US" sz="1600" dirty="0"/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</a:pPr>
            <a:r>
              <a:rPr lang="en-US" sz="1600" dirty="0"/>
              <a:t>Freightliner </a:t>
            </a:r>
            <a:r>
              <a:rPr lang="en-US" sz="1600" dirty="0" smtClean="0"/>
              <a:t>Columbia 2008-00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</a:pPr>
            <a:endParaRPr lang="en-US" sz="1200" dirty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  <a:buFont typeface="Arial" pitchFamily="34" charset="0"/>
              <a:buChar char="►"/>
            </a:pPr>
            <a:r>
              <a:rPr lang="en-US" sz="2000" b="1" dirty="0" smtClean="0"/>
              <a:t>Dorman</a:t>
            </a:r>
            <a:r>
              <a:rPr lang="en-US" sz="2000" b="1" dirty="0"/>
              <a:t># </a:t>
            </a:r>
            <a:r>
              <a:rPr lang="en-US" sz="2000" b="1" dirty="0" smtClean="0"/>
              <a:t>242-5502</a:t>
            </a:r>
            <a:endParaRPr lang="en-US" sz="2000" b="1" dirty="0"/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</a:pPr>
            <a:r>
              <a:rPr lang="en-US" sz="1600" dirty="0"/>
              <a:t>OE# </a:t>
            </a:r>
            <a:r>
              <a:rPr lang="en-US" sz="1600" dirty="0" smtClean="0"/>
              <a:t>251662748, 6MF580M</a:t>
            </a:r>
            <a:endParaRPr lang="en-US" sz="1600" dirty="0"/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</a:pPr>
            <a:r>
              <a:rPr lang="en-US" sz="1600" dirty="0" smtClean="0"/>
              <a:t>Mack Vision 2001-98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</a:pPr>
            <a:endParaRPr lang="en-US" sz="1200" b="1" dirty="0" smtClean="0"/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  <a:buFont typeface="Arial" pitchFamily="34" charset="0"/>
              <a:buChar char="►"/>
            </a:pPr>
            <a:r>
              <a:rPr lang="en-US" sz="2000" b="1" dirty="0" smtClean="0"/>
              <a:t>Dorman</a:t>
            </a:r>
            <a:r>
              <a:rPr lang="en-US" sz="2000" b="1" dirty="0"/>
              <a:t># </a:t>
            </a:r>
            <a:r>
              <a:rPr lang="en-US" sz="2000" b="1" dirty="0" smtClean="0"/>
              <a:t>242-5513</a:t>
            </a:r>
            <a:endParaRPr lang="en-US" sz="2000" b="1" dirty="0"/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</a:pPr>
            <a:r>
              <a:rPr lang="en-US" sz="1600" dirty="0"/>
              <a:t>OE# </a:t>
            </a:r>
            <a:r>
              <a:rPr lang="en-US" sz="1600" dirty="0" smtClean="0"/>
              <a:t>8083095</a:t>
            </a:r>
            <a:endParaRPr lang="en-US" sz="1600" dirty="0"/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</a:pPr>
            <a:r>
              <a:rPr lang="en-US" sz="1600" dirty="0" smtClean="0"/>
              <a:t>Volvo VN Series 2003-96</a:t>
            </a:r>
            <a:endParaRPr lang="en-US" sz="2800" b="1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162800" cy="457200"/>
          </a:xfrm>
          <a:effectLst>
            <a:glow rad="127000">
              <a:schemeClr val="bg1"/>
            </a:glow>
          </a:effectLst>
        </p:spPr>
        <p:txBody>
          <a:bodyPr>
            <a:noAutofit/>
          </a:bodyPr>
          <a:lstStyle/>
          <a:p>
            <a:r>
              <a:rPr lang="en-US" b="1" i="1" dirty="0" smtClean="0">
                <a:solidFill>
                  <a:srgbClr val="000000"/>
                </a:solidFill>
              </a:rPr>
              <a:t>New Products: </a:t>
            </a:r>
            <a:r>
              <a:rPr lang="en-US" b="1" i="1" dirty="0" smtClean="0">
                <a:solidFill>
                  <a:srgbClr val="FF6600"/>
                </a:solidFill>
              </a:rPr>
              <a:t>Available Now!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1121734"/>
            <a:ext cx="5999422" cy="0"/>
          </a:xfrm>
          <a:prstGeom prst="line">
            <a:avLst/>
          </a:prstGeom>
          <a:ln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33400" y="2404732"/>
            <a:ext cx="5715000" cy="0"/>
          </a:xfrm>
          <a:prstGeom prst="line">
            <a:avLst/>
          </a:prstGeom>
          <a:ln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3678866"/>
            <a:ext cx="6096000" cy="0"/>
          </a:xfrm>
          <a:prstGeom prst="line">
            <a:avLst/>
          </a:prstGeom>
          <a:ln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33400" y="4963633"/>
            <a:ext cx="5715000" cy="0"/>
          </a:xfrm>
          <a:prstGeom prst="line">
            <a:avLst/>
          </a:prstGeom>
          <a:ln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43215"/>
            <a:ext cx="2671148" cy="126820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754" y="692272"/>
            <a:ext cx="2057401" cy="118148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039" y="4615680"/>
            <a:ext cx="2686050" cy="168046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822" y="3270245"/>
            <a:ext cx="1970485" cy="126534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76200" y="762000"/>
            <a:ext cx="8991600" cy="1905000"/>
          </a:xfrm>
          <a:prstGeom prst="roundRect">
            <a:avLst>
              <a:gd name="adj" fmla="val 9989"/>
            </a:avLst>
          </a:prstGeom>
          <a:solidFill>
            <a:schemeClr val="bg1"/>
          </a:solidFill>
          <a:ln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779" y="762000"/>
            <a:ext cx="8694442" cy="18185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Door Latches</a:t>
            </a:r>
          </a:p>
          <a:p>
            <a:pPr marL="0" indent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800" dirty="0" smtClean="0">
                <a:solidFill>
                  <a:srgbClr val="FF6600"/>
                </a:solidFill>
              </a:rPr>
              <a:t>•</a:t>
            </a:r>
            <a:r>
              <a:rPr lang="en-US" sz="2800" dirty="0" smtClean="0"/>
              <a:t> </a:t>
            </a:r>
            <a:r>
              <a:rPr lang="en-US" sz="2200" dirty="0" smtClean="0"/>
              <a:t>Initial offering to include 10 SKUs</a:t>
            </a:r>
          </a:p>
          <a:p>
            <a:pPr marL="0" lvl="2" indent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200" dirty="0" smtClean="0">
                <a:solidFill>
                  <a:srgbClr val="FF6600"/>
                </a:solidFill>
              </a:rPr>
              <a:t>•</a:t>
            </a:r>
            <a:r>
              <a:rPr lang="en-US" sz="2200" dirty="0" smtClean="0"/>
              <a:t> </a:t>
            </a:r>
            <a:r>
              <a:rPr lang="en-US" sz="2200" dirty="0" err="1" smtClean="0"/>
              <a:t>Peterbilt</a:t>
            </a:r>
            <a:r>
              <a:rPr lang="en-US" sz="2200" dirty="0" smtClean="0"/>
              <a:t> and International applications</a:t>
            </a:r>
          </a:p>
          <a:p>
            <a:pPr marL="0" lvl="2" indent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2200" dirty="0">
                <a:solidFill>
                  <a:srgbClr val="FF6600"/>
                </a:solidFill>
              </a:rPr>
              <a:t>•</a:t>
            </a:r>
            <a:r>
              <a:rPr lang="en-US" sz="2200" dirty="0"/>
              <a:t> </a:t>
            </a:r>
            <a:r>
              <a:rPr lang="en-US" sz="2200" dirty="0" smtClean="0"/>
              <a:t>Great compliment to Dorman’s Door Handle program</a:t>
            </a:r>
            <a:endParaRPr lang="en-US" sz="22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162800" cy="457200"/>
          </a:xfrm>
          <a:effectLst>
            <a:glow rad="127000">
              <a:schemeClr val="bg1"/>
            </a:glow>
          </a:effectLst>
        </p:spPr>
        <p:txBody>
          <a:bodyPr>
            <a:noAutofit/>
          </a:bodyPr>
          <a:lstStyle/>
          <a:p>
            <a:r>
              <a:rPr lang="en-US" b="1" i="1" dirty="0" smtClean="0">
                <a:solidFill>
                  <a:srgbClr val="000000"/>
                </a:solidFill>
              </a:rPr>
              <a:t>New Products: </a:t>
            </a:r>
            <a:r>
              <a:rPr lang="en-US" b="1" i="1" dirty="0" smtClean="0">
                <a:solidFill>
                  <a:srgbClr val="FF6600"/>
                </a:solidFill>
              </a:rPr>
              <a:t>Coming Soon!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70742" y="1343025"/>
            <a:ext cx="860251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R/S Door Latch 477258C9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" r="6476" b="7031"/>
          <a:stretch/>
        </p:blipFill>
        <p:spPr bwMode="auto">
          <a:xfrm rot="19449933">
            <a:off x="77280" y="997205"/>
            <a:ext cx="1379209" cy="7741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54222" y1="68889" x2="54222" y2="68889"/>
                        <a14:backgroundMark x1="48000" y1="26222" x2="48000" y2="26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202" t="25454" r="6565" b="37273"/>
          <a:stretch/>
        </p:blipFill>
        <p:spPr bwMode="auto">
          <a:xfrm rot="2185473">
            <a:off x="7324941" y="1096057"/>
            <a:ext cx="1783774" cy="7988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3750" r="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616" b="30127"/>
          <a:stretch/>
        </p:blipFill>
        <p:spPr bwMode="auto">
          <a:xfrm rot="19221245">
            <a:off x="1110226" y="1149588"/>
            <a:ext cx="1488505" cy="67269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33" t="15563" r="10374" b="22892"/>
          <a:stretch/>
        </p:blipFill>
        <p:spPr bwMode="auto">
          <a:xfrm rot="13204255">
            <a:off x="6448995" y="1149692"/>
            <a:ext cx="1749136" cy="75334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5956" y="2214038"/>
            <a:ext cx="8991600" cy="2196037"/>
            <a:chOff x="75956" y="2214038"/>
            <a:chExt cx="8991600" cy="2196037"/>
          </a:xfrm>
        </p:grpSpPr>
        <p:sp>
          <p:nvSpPr>
            <p:cNvPr id="14" name="Rounded Rectangle 13"/>
            <p:cNvSpPr/>
            <p:nvPr/>
          </p:nvSpPr>
          <p:spPr>
            <a:xfrm>
              <a:off x="75956" y="2858261"/>
              <a:ext cx="8991600" cy="1551814"/>
            </a:xfrm>
            <a:prstGeom prst="roundRect">
              <a:avLst>
                <a:gd name="adj" fmla="val 9989"/>
              </a:avLst>
            </a:prstGeom>
            <a:solidFill>
              <a:schemeClr val="bg1"/>
            </a:solidFill>
            <a:ln>
              <a:solidFill>
                <a:srgbClr val="FF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ontent Placeholder 2"/>
            <p:cNvSpPr txBox="1">
              <a:spLocks/>
            </p:cNvSpPr>
            <p:nvPr/>
          </p:nvSpPr>
          <p:spPr>
            <a:xfrm>
              <a:off x="224535" y="2859030"/>
              <a:ext cx="8694442" cy="155104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3600" b="1" dirty="0" smtClean="0"/>
                <a:t>Steps</a:t>
              </a:r>
            </a:p>
            <a:p>
              <a:pPr marL="0" indent="0" algn="ctr">
                <a:spcBef>
                  <a:spcPts val="200"/>
                </a:spcBef>
                <a:spcAft>
                  <a:spcPts val="200"/>
                </a:spcAft>
                <a:buNone/>
              </a:pPr>
              <a:r>
                <a:rPr lang="en-US" dirty="0" smtClean="0">
                  <a:solidFill>
                    <a:srgbClr val="FF6600"/>
                  </a:solidFill>
                </a:rPr>
                <a:t>•</a:t>
              </a:r>
              <a:r>
                <a:rPr lang="en-US" dirty="0" smtClean="0"/>
                <a:t> </a:t>
              </a:r>
              <a:r>
                <a:rPr lang="en-US" sz="2200" dirty="0"/>
                <a:t>Initial offering Includes 19 </a:t>
              </a:r>
              <a:r>
                <a:rPr lang="en-US" sz="2200" dirty="0" smtClean="0"/>
                <a:t>SKUs</a:t>
              </a:r>
              <a:endParaRPr lang="en-US" sz="2200" dirty="0"/>
            </a:p>
            <a:p>
              <a:pPr marL="0" lvl="2" indent="0" algn="ctr">
                <a:spcBef>
                  <a:spcPts val="200"/>
                </a:spcBef>
                <a:spcAft>
                  <a:spcPts val="200"/>
                </a:spcAft>
                <a:buNone/>
              </a:pPr>
              <a:r>
                <a:rPr lang="en-US" sz="2200" dirty="0" smtClean="0">
                  <a:solidFill>
                    <a:srgbClr val="FF6600"/>
                  </a:solidFill>
                </a:rPr>
                <a:t>•</a:t>
              </a:r>
              <a:r>
                <a:rPr lang="en-US" sz="2200" dirty="0"/>
                <a:t> Popular applications for Mack, Volvo, Freightliner, </a:t>
              </a:r>
              <a:r>
                <a:rPr lang="en-US" sz="2200" dirty="0" smtClean="0"/>
                <a:t>International &amp; Paccar</a:t>
              </a:r>
              <a:endParaRPr lang="en-US" sz="22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270498" y="3439286"/>
              <a:ext cx="86025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8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2000" r="9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1191">
              <a:off x="403519" y="2214038"/>
              <a:ext cx="1935393" cy="193539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639" b="89157" l="70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51786">
              <a:off x="6610398" y="2947311"/>
              <a:ext cx="2139351" cy="88783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76200" y="4483856"/>
            <a:ext cx="8991600" cy="1757437"/>
            <a:chOff x="76200" y="4483856"/>
            <a:chExt cx="8991600" cy="1757437"/>
          </a:xfrm>
        </p:grpSpPr>
        <p:sp>
          <p:nvSpPr>
            <p:cNvPr id="24" name="Rounded Rectangle 23"/>
            <p:cNvSpPr/>
            <p:nvPr/>
          </p:nvSpPr>
          <p:spPr>
            <a:xfrm>
              <a:off x="76200" y="4600575"/>
              <a:ext cx="8991600" cy="1524000"/>
            </a:xfrm>
            <a:prstGeom prst="roundRect">
              <a:avLst>
                <a:gd name="adj" fmla="val 9989"/>
              </a:avLst>
            </a:prstGeom>
            <a:solidFill>
              <a:schemeClr val="bg1"/>
            </a:solidFill>
            <a:ln>
              <a:solidFill>
                <a:srgbClr val="FF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224779" y="4600575"/>
              <a:ext cx="8694442" cy="144780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itchFamily="34" charset="0"/>
                <a:buNone/>
              </a:pPr>
              <a:r>
                <a:rPr lang="en-US" sz="3600" b="1" dirty="0" smtClean="0"/>
                <a:t>Dip Sticks</a:t>
              </a:r>
            </a:p>
            <a:p>
              <a:pPr marL="0" indent="0" algn="ctr">
                <a:spcBef>
                  <a:spcPts val="200"/>
                </a:spcBef>
                <a:spcAft>
                  <a:spcPts val="200"/>
                </a:spcAft>
                <a:buNone/>
              </a:pPr>
              <a:r>
                <a:rPr lang="en-US" dirty="0" smtClean="0">
                  <a:solidFill>
                    <a:srgbClr val="FF6600"/>
                  </a:solidFill>
                </a:rPr>
                <a:t>•</a:t>
              </a:r>
              <a:r>
                <a:rPr lang="en-US" dirty="0" smtClean="0"/>
                <a:t> </a:t>
              </a:r>
              <a:r>
                <a:rPr lang="en-US" sz="2200" dirty="0" smtClean="0"/>
                <a:t>Initial offering Includes 10 SKUs</a:t>
              </a:r>
            </a:p>
            <a:p>
              <a:pPr marL="0" lvl="2" indent="0" algn="ctr">
                <a:spcBef>
                  <a:spcPts val="200"/>
                </a:spcBef>
                <a:spcAft>
                  <a:spcPts val="200"/>
                </a:spcAft>
                <a:buNone/>
              </a:pPr>
              <a:r>
                <a:rPr lang="en-US" sz="2200" dirty="0" smtClean="0">
                  <a:solidFill>
                    <a:srgbClr val="FF6600"/>
                  </a:solidFill>
                </a:rPr>
                <a:t>•</a:t>
              </a:r>
              <a:r>
                <a:rPr lang="en-US" sz="2200" dirty="0"/>
                <a:t> Popular applications for Mack, Volvo, &amp; Freightliner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270742" y="5181600"/>
              <a:ext cx="860251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5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494052">
              <a:off x="244464" y="4537293"/>
              <a:ext cx="3046452" cy="1323113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2" descr="\\rbfs1\Prodimg\Images\MasterAuto\917-5504-007.jpg"/>
            <p:cNvPicPr>
              <a:picLocks noChangeAspect="1" noChangeArrowheads="1"/>
            </p:cNvPicPr>
            <p:nvPr/>
          </p:nvPicPr>
          <p:blipFill>
            <a:blip r:embed="rId1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29599">
              <a:off x="7232487" y="5000130"/>
              <a:ext cx="1130297" cy="55705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/>
            <p:cNvPicPr>
              <a:picLocks noChangeAspect="1" noChangeArrowheads="1"/>
            </p:cNvPicPr>
            <p:nvPr/>
          </p:nvPicPr>
          <p:blipFill>
            <a:blip r:embed="rId1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88794">
              <a:off x="5741939" y="4483856"/>
              <a:ext cx="3147286" cy="175743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854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85800"/>
            <a:ext cx="6629400" cy="2821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Bef>
                <a:spcPts val="400"/>
              </a:spcBef>
              <a:spcAft>
                <a:spcPts val="400"/>
              </a:spcAft>
              <a:buClr>
                <a:srgbClr val="FF6600"/>
              </a:buClr>
              <a:buFont typeface="Arial" pitchFamily="34" charset="0"/>
              <a:buChar char="►"/>
            </a:pPr>
            <a:r>
              <a:rPr lang="en-US" sz="3200" b="1" dirty="0" smtClean="0"/>
              <a:t>4 New Fluid Reservoirs</a:t>
            </a:r>
          </a:p>
          <a:p>
            <a:pPr marL="857250" lvl="1" indent="-285750">
              <a:spcBef>
                <a:spcPts val="400"/>
              </a:spcBef>
              <a:spcAft>
                <a:spcPts val="400"/>
              </a:spcAft>
              <a:buClr>
                <a:srgbClr val="FF6600"/>
              </a:buClr>
              <a:buFont typeface="Arial" pitchFamily="34" charset="0"/>
              <a:buChar char="•"/>
              <a:tabLst>
                <a:tab pos="2800350" algn="l"/>
              </a:tabLst>
            </a:pPr>
            <a:r>
              <a:rPr lang="en-US" sz="2400" b="1" dirty="0" smtClean="0"/>
              <a:t>Freightliner:	Cascadia applications</a:t>
            </a:r>
          </a:p>
          <a:p>
            <a:pPr marL="857250" lvl="1" indent="-285750">
              <a:spcBef>
                <a:spcPts val="400"/>
              </a:spcBef>
              <a:spcAft>
                <a:spcPts val="400"/>
              </a:spcAft>
              <a:buClr>
                <a:srgbClr val="FF6600"/>
              </a:buClr>
              <a:buFont typeface="Arial" pitchFamily="34" charset="0"/>
              <a:buChar char="•"/>
              <a:tabLst>
                <a:tab pos="2800350" algn="l"/>
              </a:tabLst>
            </a:pPr>
            <a:r>
              <a:rPr lang="en-US" sz="2400" b="1" dirty="0" smtClean="0"/>
              <a:t>International:	4000 series</a:t>
            </a:r>
          </a:p>
          <a:p>
            <a:pPr marL="857250" lvl="1" indent="-285750">
              <a:spcBef>
                <a:spcPts val="400"/>
              </a:spcBef>
              <a:spcAft>
                <a:spcPts val="400"/>
              </a:spcAft>
              <a:buClr>
                <a:srgbClr val="FF6600"/>
              </a:buClr>
              <a:buFont typeface="Arial" pitchFamily="34" charset="0"/>
              <a:buChar char="•"/>
              <a:tabLst>
                <a:tab pos="2800350" algn="l"/>
              </a:tabLst>
            </a:pPr>
            <a:r>
              <a:rPr lang="en-US" sz="2400" b="1" dirty="0" smtClean="0"/>
              <a:t>Volvo:	VN &amp; VNM Series </a:t>
            </a:r>
            <a:r>
              <a:rPr lang="en-US" sz="2400" dirty="0" smtClean="0"/>
              <a:t>(2 SKUs)</a:t>
            </a:r>
          </a:p>
          <a:p>
            <a:pPr marL="284163" indent="-284163">
              <a:spcBef>
                <a:spcPts val="400"/>
              </a:spcBef>
              <a:spcAft>
                <a:spcPts val="400"/>
              </a:spcAft>
              <a:buClr>
                <a:srgbClr val="FF6600"/>
              </a:buClr>
              <a:buFont typeface="Arial" pitchFamily="34" charset="0"/>
              <a:buChar char="•"/>
            </a:pPr>
            <a:endParaRPr lang="en-US" sz="200" b="1" dirty="0"/>
          </a:p>
          <a:p>
            <a:pPr marL="514350" indent="-514350">
              <a:spcBef>
                <a:spcPts val="400"/>
              </a:spcBef>
              <a:spcAft>
                <a:spcPts val="400"/>
              </a:spcAft>
              <a:buClr>
                <a:srgbClr val="FF6600"/>
              </a:buClr>
              <a:buFont typeface="Arial" pitchFamily="34" charset="0"/>
              <a:buChar char="►"/>
            </a:pPr>
            <a:r>
              <a:rPr lang="en-US" sz="3200" b="1" dirty="0" smtClean="0"/>
              <a:t>8 additional in Development</a:t>
            </a:r>
          </a:p>
        </p:txBody>
      </p:sp>
      <p:pic>
        <p:nvPicPr>
          <p:cNvPr id="2" name="Picture 2" descr="\\rbfs1\prodimg\images\MasterAuto\603-5204-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16" b="100000" l="252" r="100000">
                        <a14:foregroundMark x1="2439" y1="48479" x2="2439" y2="48479"/>
                        <a14:backgroundMark x1="16933" y1="23834" x2="16933" y2="23834"/>
                        <a14:backgroundMark x1="10821" y1="91988" x2="10821" y2="91988"/>
                        <a14:backgroundMark x1="4009" y1="76876" x2="4009" y2="76876"/>
                        <a14:backgroundMark x1="79198" y1="95132" x2="79198" y2="95132"/>
                        <a14:backgroundMark x1="96103" y1="11866" x2="96103" y2="11866"/>
                      </a14:backgroundRemoval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90306">
            <a:off x="-23599" y="4305264"/>
            <a:ext cx="4087033" cy="11296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3750" r="98333">
                        <a14:backgroundMark x1="47083" y1="62222" x2="47083" y2="62222"/>
                        <a14:backgroundMark x1="67083" y1="53889" x2="67083" y2="53889"/>
                        <a14:backgroundMark x1="11250" y1="55000" x2="56667" y2="5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8189">
            <a:off x="2692304" y="3893828"/>
            <a:ext cx="3106107" cy="23295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162800" cy="457200"/>
          </a:xfrm>
          <a:effectLst>
            <a:glow rad="127000">
              <a:schemeClr val="bg1"/>
            </a:glow>
          </a:effectLst>
        </p:spPr>
        <p:txBody>
          <a:bodyPr>
            <a:noAutofit/>
          </a:bodyPr>
          <a:lstStyle/>
          <a:p>
            <a:r>
              <a:rPr lang="en-US" b="1" i="1" dirty="0" smtClean="0">
                <a:solidFill>
                  <a:srgbClr val="000000"/>
                </a:solidFill>
              </a:rPr>
              <a:t>New Products: </a:t>
            </a:r>
            <a:r>
              <a:rPr lang="en-US" b="1" i="1" dirty="0" smtClean="0">
                <a:solidFill>
                  <a:srgbClr val="FF6600"/>
                </a:solidFill>
              </a:rPr>
              <a:t>Coming Soon!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88" y="805551"/>
            <a:ext cx="2280063" cy="2949831"/>
          </a:xfrm>
          <a:prstGeom prst="rect">
            <a:avLst/>
          </a:prstGeom>
          <a:ln w="12700"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6835" l="9231" r="972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38582">
            <a:off x="5818649" y="3236677"/>
            <a:ext cx="2926490" cy="28454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84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66925"/>
            <a:ext cx="9144000" cy="42672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/>
              <a:t>Dorman Overview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/>
              <a:t>Product Overview and Updates</a:t>
            </a:r>
          </a:p>
          <a:p>
            <a:pPr marL="57150" indent="0" algn="ctr">
              <a:spcBef>
                <a:spcPts val="0"/>
              </a:spcBef>
              <a:buNone/>
            </a:pP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New Parts - Available Now</a:t>
            </a:r>
          </a:p>
          <a:p>
            <a:pPr marL="57150" indent="0" algn="ctr">
              <a:spcBef>
                <a:spcPts val="0"/>
              </a:spcBef>
              <a:buNone/>
            </a:pP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New Parts - Coming Soon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800" b="1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b="1" dirty="0" smtClean="0"/>
              <a:t>Marketing Initiatives / Awareness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Retail Packaging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Sales Tools</a:t>
            </a:r>
            <a:endParaRPr lang="en-US" sz="2400" b="1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Awareness </a:t>
            </a:r>
            <a:r>
              <a:rPr lang="en-US" sz="24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Initiatives / Advertising</a:t>
            </a:r>
            <a:endParaRPr lang="en-US" sz="2400" b="1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800" b="1" dirty="0"/>
          </a:p>
          <a:p>
            <a:pPr marL="0" indent="0" algn="ctr">
              <a:spcBef>
                <a:spcPts val="0"/>
              </a:spcBef>
              <a:buNone/>
            </a:pPr>
            <a:endParaRPr lang="en-US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3169824" y="826631"/>
            <a:ext cx="2804353" cy="1078369"/>
            <a:chOff x="4811522" y="1141307"/>
            <a:chExt cx="3732594" cy="1435310"/>
          </a:xfrm>
          <a:effectLst/>
        </p:grpSpPr>
        <p:sp>
          <p:nvSpPr>
            <p:cNvPr id="4" name="Rectangle 3"/>
            <p:cNvSpPr/>
            <p:nvPr/>
          </p:nvSpPr>
          <p:spPr>
            <a:xfrm>
              <a:off x="5181600" y="1858962"/>
              <a:ext cx="2667000" cy="4270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122" name="Picture 2" descr="\\RBFS3\Proj\PGHD\Images\HD Solutions LOGOS\Dorman HD Solutions Logo - RGB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1522" y="1141307"/>
              <a:ext cx="3732594" cy="1435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162800" cy="457200"/>
          </a:xfrm>
          <a:effectLst>
            <a:glow rad="127000">
              <a:schemeClr val="bg1"/>
            </a:glow>
          </a:effectLst>
        </p:spPr>
        <p:txBody>
          <a:bodyPr>
            <a:noAutofit/>
          </a:bodyPr>
          <a:lstStyle/>
          <a:p>
            <a:r>
              <a:rPr lang="en-US" b="1" i="1" dirty="0" smtClean="0">
                <a:solidFill>
                  <a:srgbClr val="000000"/>
                </a:solidFill>
              </a:rPr>
              <a:t>Agenda</a:t>
            </a:r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743200" y="2619375"/>
            <a:ext cx="3657600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743200" y="3905250"/>
            <a:ext cx="3657600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743200" y="5543550"/>
            <a:ext cx="3657600" cy="0"/>
          </a:xfrm>
          <a:prstGeom prst="line">
            <a:avLst/>
          </a:prstGeom>
          <a:ln w="1905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58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724400" y="980533"/>
            <a:ext cx="3200400" cy="5105400"/>
          </a:xfrm>
          <a:prstGeom prst="roundRect">
            <a:avLst>
              <a:gd name="adj" fmla="val 6155"/>
            </a:avLst>
          </a:prstGeom>
          <a:solidFill>
            <a:srgbClr val="FFFFFF"/>
          </a:solidFill>
          <a:ln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762000"/>
            <a:ext cx="4038600" cy="4953000"/>
          </a:xfrm>
        </p:spPr>
        <p:txBody>
          <a:bodyPr>
            <a:noAutofit/>
          </a:bodyPr>
          <a:lstStyle/>
          <a:p>
            <a:pPr marL="396875" indent="-396875">
              <a:spcBef>
                <a:spcPts val="400"/>
              </a:spcBef>
              <a:spcAft>
                <a:spcPts val="400"/>
              </a:spcAft>
              <a:buClr>
                <a:srgbClr val="FF6600"/>
              </a:buClr>
              <a:buFont typeface="Arial" pitchFamily="34" charset="0"/>
              <a:buChar char="►"/>
            </a:pPr>
            <a:r>
              <a:rPr lang="en-US" b="1" dirty="0" smtClean="0"/>
              <a:t>GM Steering Shafts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/>
              <a:t>C5, C6, </a:t>
            </a:r>
            <a:r>
              <a:rPr lang="en-US" dirty="0" smtClean="0"/>
              <a:t>C7 and C7500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endParaRPr lang="en-US" sz="800" dirty="0" smtClean="0"/>
          </a:p>
          <a:p>
            <a:pPr marL="396875" indent="-396875">
              <a:spcBef>
                <a:spcPts val="400"/>
              </a:spcBef>
              <a:spcAft>
                <a:spcPts val="400"/>
              </a:spcAft>
              <a:buClr>
                <a:srgbClr val="FF6600"/>
              </a:buClr>
              <a:buFont typeface="Arial" pitchFamily="34" charset="0"/>
              <a:buChar char="►"/>
            </a:pPr>
            <a:r>
              <a:rPr lang="en-US" b="1" dirty="0" smtClean="0"/>
              <a:t>Fluid Reservoirs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/>
              <a:t>Power Steering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/>
              <a:t>Washer Fluid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/>
              <a:t>Surge Tanks</a:t>
            </a:r>
          </a:p>
          <a:p>
            <a:pPr lvl="1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endParaRPr lang="en-US" sz="800" dirty="0" smtClean="0"/>
          </a:p>
          <a:p>
            <a:pPr marL="396875" indent="-396875">
              <a:spcBef>
                <a:spcPts val="400"/>
              </a:spcBef>
              <a:spcAft>
                <a:spcPts val="400"/>
              </a:spcAft>
              <a:buClr>
                <a:srgbClr val="FF6600"/>
              </a:buClr>
              <a:buFont typeface="Arial" pitchFamily="34" charset="0"/>
              <a:buChar char="►"/>
            </a:pPr>
            <a:r>
              <a:rPr lang="en-US" b="1" dirty="0" smtClean="0"/>
              <a:t>Collision Parts</a:t>
            </a:r>
          </a:p>
          <a:p>
            <a:pPr marL="744538" lvl="1" indent="-344488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/>
              <a:t>Mirrors</a:t>
            </a:r>
          </a:p>
          <a:p>
            <a:pPr marL="744538" lvl="1" indent="-344488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/>
              <a:t>Bumpers</a:t>
            </a:r>
          </a:p>
          <a:p>
            <a:pPr marL="744538" lvl="1" indent="-344488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US" dirty="0" smtClean="0"/>
              <a:t>Steps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4724400" y="1029445"/>
            <a:ext cx="3200400" cy="7921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i="1" dirty="0" smtClean="0"/>
              <a:t>Projects Currently in Development Queue</a:t>
            </a:r>
            <a:endParaRPr lang="en-US" sz="2000" b="1" i="1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800600" y="1745408"/>
            <a:ext cx="3048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1607"/>
            <a:ext cx="3200400" cy="4264325"/>
          </a:xfrm>
        </p:spPr>
        <p:txBody>
          <a:bodyPr>
            <a:noAutofit/>
          </a:bodyPr>
          <a:lstStyle/>
          <a:p>
            <a:pPr marL="0" lvl="1" indent="0" algn="ctr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smtClean="0"/>
              <a:t>4 Heated Mirrors</a:t>
            </a:r>
          </a:p>
          <a:p>
            <a:pPr marL="0" lvl="1" indent="0" algn="ctr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smtClean="0"/>
              <a:t>2 Mirror Assemblies</a:t>
            </a:r>
          </a:p>
          <a:p>
            <a:pPr marL="0" lvl="1" indent="0" algn="ctr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/>
              <a:t>8</a:t>
            </a:r>
            <a:r>
              <a:rPr lang="en-US" dirty="0" smtClean="0"/>
              <a:t> Reservoirs</a:t>
            </a:r>
          </a:p>
          <a:p>
            <a:pPr marL="0" lvl="1" indent="0" algn="ctr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smtClean="0"/>
              <a:t>11 Fuel Tank Straps</a:t>
            </a:r>
          </a:p>
          <a:p>
            <a:pPr marL="0" lvl="1" indent="0" algn="ctr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smtClean="0"/>
              <a:t>6 Fuel Senders</a:t>
            </a:r>
          </a:p>
          <a:p>
            <a:pPr marL="0" lvl="1" indent="0" algn="ctr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smtClean="0"/>
              <a:t>7 Cab Handles</a:t>
            </a:r>
          </a:p>
          <a:p>
            <a:pPr marL="0" lvl="1" indent="0" algn="ctr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smtClean="0"/>
              <a:t>8 Hood Latches</a:t>
            </a:r>
          </a:p>
          <a:p>
            <a:pPr marL="0" lvl="1" indent="0" algn="ctr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smtClean="0"/>
              <a:t>3 Steering Shafts</a:t>
            </a:r>
          </a:p>
          <a:p>
            <a:pPr marL="0" lvl="1" indent="0" algn="ctr">
              <a:spcBef>
                <a:spcPts val="400"/>
              </a:spcBef>
              <a:spcAft>
                <a:spcPts val="400"/>
              </a:spcAft>
              <a:buNone/>
            </a:pPr>
            <a:r>
              <a:rPr lang="en-US" dirty="0" smtClean="0"/>
              <a:t>10 Wiper Arms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162800" cy="457200"/>
          </a:xfrm>
          <a:effectLst>
            <a:glow rad="127000">
              <a:schemeClr val="bg1"/>
            </a:glow>
          </a:effectLst>
        </p:spPr>
        <p:txBody>
          <a:bodyPr>
            <a:noAutofit/>
          </a:bodyPr>
          <a:lstStyle/>
          <a:p>
            <a:r>
              <a:rPr lang="en-US" b="1" i="1" dirty="0" smtClean="0">
                <a:solidFill>
                  <a:srgbClr val="000000"/>
                </a:solidFill>
              </a:rPr>
              <a:t>New Products: </a:t>
            </a:r>
            <a:r>
              <a:rPr lang="en-US" b="1" i="1" dirty="0" smtClean="0">
                <a:solidFill>
                  <a:srgbClr val="FF6600"/>
                </a:solidFill>
              </a:rPr>
              <a:t>Coming Soon!</a:t>
            </a:r>
            <a:endParaRPr lang="en-US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96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68" name="Straight Connector 3167"/>
          <p:cNvCxnSpPr/>
          <p:nvPr/>
        </p:nvCxnSpPr>
        <p:spPr>
          <a:xfrm>
            <a:off x="507522" y="4823672"/>
            <a:ext cx="6934200" cy="0"/>
          </a:xfrm>
          <a:prstGeom prst="line">
            <a:avLst/>
          </a:prstGeom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543800" cy="457200"/>
          </a:xfrm>
          <a:effectLst>
            <a:glow rad="127000">
              <a:schemeClr val="bg1"/>
            </a:glow>
          </a:effectLst>
        </p:spPr>
        <p:txBody>
          <a:bodyPr>
            <a:noAutofit/>
          </a:bodyPr>
          <a:lstStyle/>
          <a:p>
            <a:r>
              <a:rPr lang="en-US" b="1" i="1" dirty="0" smtClean="0">
                <a:solidFill>
                  <a:srgbClr val="000000"/>
                </a:solidFill>
              </a:rPr>
              <a:t>Medium Duty Diesel Engine Parts Offering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Rectangle 2"/>
          <p:cNvSpPr>
            <a:spLocks noGrp="1" noChangeArrowheads="1"/>
          </p:cNvSpPr>
          <p:nvPr/>
        </p:nvSpPr>
        <p:spPr bwMode="auto">
          <a:xfrm>
            <a:off x="0" y="685800"/>
            <a:ext cx="5713438" cy="540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96875" indent="-3968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►"/>
              <a:defRPr/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100’s of </a:t>
            </a: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High Demand SKUs: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41363" lvl="1" indent="-284163" eaLnBrk="0" fontAlgn="base" hangingPunct="0"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Valve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Cover Gaskets </a:t>
            </a:r>
          </a:p>
          <a:p>
            <a:pPr marL="741363" lvl="1" indent="-284163" eaLnBrk="0" fontAlgn="base" hangingPunct="0"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EGR Coolers</a:t>
            </a:r>
          </a:p>
          <a:p>
            <a:pPr marL="741363" lvl="1" indent="-284163" eaLnBrk="0" fontAlgn="base" hangingPunct="0"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Oil Coolers </a:t>
            </a:r>
          </a:p>
          <a:p>
            <a:pPr marL="741363" lvl="1" indent="-284163" eaLnBrk="0" fontAlgn="base" hangingPunct="0"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Vacuum Pumps</a:t>
            </a:r>
          </a:p>
          <a:p>
            <a:pPr marL="741363" lvl="1" indent="-284163" eaLnBrk="0" fontAlgn="base" hangingPunct="0"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Filter Caps</a:t>
            </a:r>
          </a:p>
          <a:p>
            <a:pPr marL="741363" lvl="1" indent="-284163" eaLnBrk="0" fontAlgn="base" hangingPunct="0"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Coolant (D-Gas) Bottles</a:t>
            </a:r>
          </a:p>
          <a:p>
            <a:pPr marL="741363" lvl="1" indent="-284163" eaLnBrk="0" fontAlgn="base" hangingPunct="0"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Exhaust Manifolds</a:t>
            </a:r>
          </a:p>
          <a:p>
            <a:pPr marL="741363" lvl="1" indent="-284163" eaLnBrk="0" fontAlgn="base" hangingPunct="0"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Harmonic </a:t>
            </a: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Balancers</a:t>
            </a:r>
            <a:endParaRPr lang="en-US" sz="2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96875" indent="-3968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►"/>
              <a:defRPr/>
            </a:pPr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New SKUs always in development </a:t>
            </a:r>
            <a:endParaRPr lang="en-US" sz="24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96875" indent="-3968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►"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Backed by limited lifetime warranty</a:t>
            </a:r>
          </a:p>
          <a:p>
            <a:pPr marL="396875" indent="-3968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►"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Dedicated website (DormanDiesel.com)</a:t>
            </a:r>
          </a:p>
          <a:p>
            <a:pPr marL="396875" indent="-3968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pitchFamily="34" charset="0"/>
              <a:buChar char="►"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Awareness tools available</a:t>
            </a:r>
          </a:p>
          <a:p>
            <a:pPr marL="741363" lvl="1" indent="-284163" eaLnBrk="0" fontAlgn="base" hangingPunct="0"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Product guides</a:t>
            </a:r>
          </a:p>
          <a:p>
            <a:pPr marL="741363" lvl="1" indent="-284163" eaLnBrk="0" fontAlgn="base" hangingPunct="0"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National advertising</a:t>
            </a:r>
          </a:p>
          <a:p>
            <a:pPr marL="741363" lvl="1" indent="-284163" eaLnBrk="0" fontAlgn="base" hangingPunct="0"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en-US" sz="20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Digital advertising</a:t>
            </a:r>
            <a:endParaRPr lang="en-US" sz="20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169" name="Group 3168"/>
          <p:cNvGrpSpPr/>
          <p:nvPr/>
        </p:nvGrpSpPr>
        <p:grpSpPr>
          <a:xfrm>
            <a:off x="2282894" y="659465"/>
            <a:ext cx="6901258" cy="3286770"/>
            <a:chOff x="2282894" y="659465"/>
            <a:chExt cx="6901258" cy="3286770"/>
          </a:xfrm>
        </p:grpSpPr>
        <p:grpSp>
          <p:nvGrpSpPr>
            <p:cNvPr id="7" name="Group 6"/>
            <p:cNvGrpSpPr/>
            <p:nvPr/>
          </p:nvGrpSpPr>
          <p:grpSpPr>
            <a:xfrm>
              <a:off x="6170717" y="719374"/>
              <a:ext cx="3013435" cy="1198626"/>
              <a:chOff x="176558" y="838200"/>
              <a:chExt cx="2490442" cy="990600"/>
            </a:xfrm>
          </p:grpSpPr>
          <p:pic>
            <p:nvPicPr>
              <p:cNvPr id="8" name="Picture 2" descr="N:\ALL\LOGOS\Dorman_Diesel_Logo\Diesel_logo2.png"/>
              <p:cNvPicPr>
                <a:picLocks noChangeAspect="1" noChangeArrowheads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558" y="1336314"/>
                <a:ext cx="2490442" cy="492486"/>
              </a:xfrm>
              <a:prstGeom prst="rect">
                <a:avLst/>
              </a:prstGeom>
              <a:noFill/>
              <a:effectLst>
                <a:glow rad="63500">
                  <a:schemeClr val="bg1">
                    <a:alpha val="91000"/>
                  </a:schemeClr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2" descr="\\Rbfs1\mktart\ALL\LOGOS\B&amp;W\DORMAN clipped.tif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267" y="838200"/>
                <a:ext cx="2413024" cy="527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31179" y="1363884"/>
                <a:ext cx="1981200" cy="45719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63" t="20658" r="13943" b="25247"/>
            <a:stretch/>
          </p:blipFill>
          <p:spPr bwMode="auto">
            <a:xfrm>
              <a:off x="3150168" y="1812768"/>
              <a:ext cx="1969656" cy="1091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4" descr="C:\Users\aalvarez\AppData\Local\Microsoft\Windows\Temporary Internet Files\Content.Outlook\CI1KQSEN\904-126-007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298792">
              <a:off x="7610881" y="2895415"/>
              <a:ext cx="1437512" cy="1050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0636" y="1814422"/>
              <a:ext cx="1394894" cy="10627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566527">
              <a:off x="2282894" y="1356086"/>
              <a:ext cx="1767894" cy="761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95757">
              <a:off x="6670186" y="2009856"/>
              <a:ext cx="2335211" cy="919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" descr="\\rbfs1\prodimg\Images\MasterAuto\904-195-001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7238">
              <a:off x="6102037" y="3466482"/>
              <a:ext cx="2424545" cy="249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Group 14"/>
            <p:cNvGrpSpPr/>
            <p:nvPr/>
          </p:nvGrpSpPr>
          <p:grpSpPr>
            <a:xfrm>
              <a:off x="4384313" y="2625304"/>
              <a:ext cx="1644113" cy="1074878"/>
              <a:chOff x="4204045" y="2720910"/>
              <a:chExt cx="1989376" cy="1300603"/>
            </a:xfrm>
          </p:grpSpPr>
          <p:pic>
            <p:nvPicPr>
              <p:cNvPr id="26" name="Picture 25" descr="C:\Users\tconnoll\Desktop\Presentation Images\904-228-009.jp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53000" y="3399767"/>
                <a:ext cx="1240421" cy="621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C:\Users\tconnoll\Desktop\Presentation Images\904-228-003.jp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4045" y="2720910"/>
                <a:ext cx="1313249" cy="1083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8" name="Picture 15" descr="C:\Users\tconnoll\Desktop\Presentation Images\904-265-007.bmp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653561">
              <a:off x="4690763" y="1314689"/>
              <a:ext cx="1292386" cy="717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17" descr="\\rbfs1\Prodimg\Images\MasterAuto\904-218-007.jp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90281">
              <a:off x="4074255" y="659465"/>
              <a:ext cx="1836737" cy="1229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4" name="Straight Connector 33"/>
          <p:cNvCxnSpPr/>
          <p:nvPr/>
        </p:nvCxnSpPr>
        <p:spPr>
          <a:xfrm>
            <a:off x="507522" y="5275052"/>
            <a:ext cx="5520904" cy="0"/>
          </a:xfrm>
          <a:prstGeom prst="line">
            <a:avLst/>
          </a:prstGeom>
          <a:ln w="127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2090" y="3962400"/>
            <a:ext cx="2365710" cy="1636285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9073" y="4895611"/>
            <a:ext cx="950479" cy="124188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709" y="4987223"/>
            <a:ext cx="915632" cy="1261177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498" y="5073308"/>
            <a:ext cx="961475" cy="1243507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12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162800" cy="457200"/>
          </a:xfrm>
          <a:effectLst>
            <a:glow rad="127000">
              <a:schemeClr val="bg1"/>
            </a:glow>
          </a:effectLst>
        </p:spPr>
        <p:txBody>
          <a:bodyPr>
            <a:noAutofit/>
          </a:bodyPr>
          <a:lstStyle/>
          <a:p>
            <a:r>
              <a:rPr lang="en-US" b="1" i="1" dirty="0">
                <a:solidFill>
                  <a:srgbClr val="000000"/>
                </a:solidFill>
              </a:rPr>
              <a:t>Marketing Initiatives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5637"/>
            <a:ext cx="5847558" cy="5668963"/>
          </a:xfrm>
        </p:spPr>
        <p:txBody>
          <a:bodyPr>
            <a:noAutofit/>
          </a:bodyPr>
          <a:lstStyle/>
          <a:p>
            <a:pPr marL="400050" indent="-400050">
              <a:spcBef>
                <a:spcPts val="200"/>
              </a:spcBef>
              <a:spcAft>
                <a:spcPts val="200"/>
              </a:spcAft>
              <a:buClr>
                <a:srgbClr val="FF6600"/>
              </a:buClr>
              <a:buFont typeface="Arial" pitchFamily="34" charset="0"/>
              <a:buChar char="►"/>
            </a:pPr>
            <a:r>
              <a:rPr lang="en-US" sz="2400" b="1" i="1" dirty="0" smtClean="0"/>
              <a:t>Retail Packaging </a:t>
            </a:r>
            <a:r>
              <a:rPr lang="en-US" sz="1800" b="1" i="1" dirty="0" smtClean="0">
                <a:solidFill>
                  <a:srgbClr val="FF6600"/>
                </a:solidFill>
              </a:rPr>
              <a:t>New!</a:t>
            </a:r>
          </a:p>
          <a:p>
            <a:pPr marL="685800" lvl="1" indent="-22860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b="1" dirty="0" smtClean="0">
                <a:solidFill>
                  <a:srgbClr val="FF6600"/>
                </a:solidFill>
              </a:rPr>
              <a:t>You asked…we listened!</a:t>
            </a:r>
          </a:p>
          <a:p>
            <a:pPr marL="685800" lvl="1" indent="-22860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dirty="0" smtClean="0"/>
              <a:t>Launching with ~75 SKUs (more coming soon)</a:t>
            </a:r>
          </a:p>
          <a:p>
            <a:pPr marL="685800" lvl="1" indent="-22860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dirty="0" smtClean="0"/>
              <a:t>Bilingual content (English, Spanish &amp; French)</a:t>
            </a:r>
          </a:p>
          <a:p>
            <a:pPr marL="685800" lvl="1" indent="-22860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dirty="0" smtClean="0"/>
              <a:t>Make called out on card front, models on back</a:t>
            </a:r>
          </a:p>
          <a:p>
            <a:pPr marL="685800" lvl="1" indent="-22860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dirty="0" smtClean="0"/>
              <a:t>Color coded to area of vehicle</a:t>
            </a:r>
          </a:p>
          <a:p>
            <a:pPr marL="685800" lvl="1" indent="-22860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dirty="0" smtClean="0"/>
              <a:t>Rollout beginning Q1 2014</a:t>
            </a:r>
          </a:p>
          <a:p>
            <a:pPr marL="685800" lvl="1" indent="-22860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endParaRPr lang="en-US" sz="1050" dirty="0"/>
          </a:p>
          <a:p>
            <a:pPr marL="400050" lvl="0" indent="-400050">
              <a:spcBef>
                <a:spcPts val="200"/>
              </a:spcBef>
              <a:spcAft>
                <a:spcPts val="200"/>
              </a:spcAft>
              <a:buClr>
                <a:srgbClr val="FF6600"/>
              </a:buClr>
              <a:buFont typeface="Arial" pitchFamily="34" charset="0"/>
              <a:buChar char="►"/>
            </a:pPr>
            <a:r>
              <a:rPr lang="en-US" sz="2400" b="1" i="1" dirty="0" smtClean="0"/>
              <a:t>Training Modules </a:t>
            </a:r>
            <a:r>
              <a:rPr lang="en-US" sz="1800" b="1" i="1" dirty="0" smtClean="0">
                <a:solidFill>
                  <a:srgbClr val="FF6600"/>
                </a:solidFill>
              </a:rPr>
              <a:t>New</a:t>
            </a:r>
            <a:r>
              <a:rPr lang="en-US" sz="1800" b="1" i="1" dirty="0">
                <a:solidFill>
                  <a:srgbClr val="FF6600"/>
                </a:solidFill>
              </a:rPr>
              <a:t>!</a:t>
            </a:r>
          </a:p>
          <a:p>
            <a:pPr marL="685800" lvl="1" indent="-22860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dirty="0" smtClean="0"/>
              <a:t>Dorman University: an offering of web-based learning modules</a:t>
            </a:r>
          </a:p>
          <a:p>
            <a:pPr marL="685800" lvl="1" indent="-22860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dirty="0" smtClean="0"/>
              <a:t>Enrollment is free and easy (either online individually or as a group through Dorman Marketing)</a:t>
            </a:r>
            <a:endParaRPr lang="en-US" sz="2000" dirty="0"/>
          </a:p>
          <a:p>
            <a:pPr marL="685800" lvl="1" indent="-22860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dirty="0" smtClean="0"/>
              <a:t>Diesel Module:	Available Now</a:t>
            </a:r>
          </a:p>
          <a:p>
            <a:pPr marL="685800" lvl="1" indent="-22860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000" dirty="0" smtClean="0"/>
              <a:t>HD NPDG Module:</a:t>
            </a:r>
            <a:r>
              <a:rPr lang="en-US" sz="2000" smtClean="0"/>
              <a:t>	Available </a:t>
            </a:r>
            <a:r>
              <a:rPr lang="en-US" sz="2000" dirty="0" smtClean="0"/>
              <a:t>in February</a:t>
            </a:r>
            <a:endParaRPr lang="en-US" sz="2000" dirty="0"/>
          </a:p>
        </p:txBody>
      </p:sp>
      <p:pic>
        <p:nvPicPr>
          <p:cNvPr id="3177" name="Picture 105" descr="\\rbfs1\proj\PGHD\2014 HDAW Show\Retail Packaging Samples\HDS Retail Packaging Graphic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769333"/>
            <a:ext cx="2620173" cy="3726467"/>
          </a:xfrm>
          <a:prstGeom prst="rect">
            <a:avLst/>
          </a:prstGeom>
          <a:noFill/>
          <a:ln w="12700"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619167" y="4876800"/>
            <a:ext cx="3406937" cy="1201162"/>
            <a:chOff x="5923758" y="4876800"/>
            <a:chExt cx="3097215" cy="1091965"/>
          </a:xfrm>
        </p:grpSpPr>
        <p:sp>
          <p:nvSpPr>
            <p:cNvPr id="6" name="Rounded Rectangle 5"/>
            <p:cNvSpPr/>
            <p:nvPr/>
          </p:nvSpPr>
          <p:spPr>
            <a:xfrm>
              <a:off x="5923758" y="4876800"/>
              <a:ext cx="3097215" cy="1091965"/>
            </a:xfrm>
            <a:prstGeom prst="roundRect">
              <a:avLst>
                <a:gd name="adj" fmla="val 9336"/>
              </a:avLst>
            </a:prstGeom>
            <a:solidFill>
              <a:schemeClr val="bg1"/>
            </a:solidFill>
            <a:ln w="19050">
              <a:solidFill>
                <a:srgbClr val="FF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N:\CREATIVE\Noam\Dorman University Logo\Dorman University Logo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1458" y="4907749"/>
              <a:ext cx="2901816" cy="1030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35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162800" cy="457200"/>
          </a:xfrm>
          <a:effectLst>
            <a:glow rad="127000">
              <a:schemeClr val="bg1"/>
            </a:glow>
          </a:effectLst>
        </p:spPr>
        <p:txBody>
          <a:bodyPr>
            <a:noAutofit/>
          </a:bodyPr>
          <a:lstStyle/>
          <a:p>
            <a:r>
              <a:rPr lang="en-US" b="1" i="1" dirty="0" smtClean="0">
                <a:solidFill>
                  <a:srgbClr val="000000"/>
                </a:solidFill>
              </a:rPr>
              <a:t>Marketing Initiatives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5567" y="719468"/>
            <a:ext cx="4038600" cy="541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75" indent="-396875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  <a:buFont typeface="Arial" pitchFamily="34" charset="0"/>
              <a:buChar char="►"/>
            </a:pPr>
            <a:r>
              <a:rPr lang="en-US" sz="2400" b="1" dirty="0" smtClean="0"/>
              <a:t>Slack Adjuster Counter Display </a:t>
            </a:r>
            <a:r>
              <a:rPr lang="en-US" sz="2000" dirty="0" smtClean="0">
                <a:solidFill>
                  <a:srgbClr val="FF6600"/>
                </a:solidFill>
              </a:rPr>
              <a:t>(available now)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dirty="0" smtClean="0"/>
              <a:t>Exclusive cost saving kit for trailers with </a:t>
            </a:r>
            <a:r>
              <a:rPr lang="en-US" sz="2000" dirty="0" err="1" smtClean="0"/>
              <a:t>Haldex</a:t>
            </a:r>
            <a:r>
              <a:rPr lang="en-US" sz="2000" dirty="0" smtClean="0"/>
              <a:t> ABA and S-ABA Slack Adjusters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z="2000" dirty="0" smtClean="0"/>
              <a:t>Versatile display helps illustrate the unique kit benefits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endParaRPr lang="en-US" sz="1000" dirty="0" smtClean="0"/>
          </a:p>
          <a:p>
            <a:pPr marL="396875" lvl="0" indent="-396875">
              <a:spcBef>
                <a:spcPts val="300"/>
              </a:spcBef>
              <a:spcAft>
                <a:spcPts val="300"/>
              </a:spcAft>
              <a:buClr>
                <a:srgbClr val="FF6600"/>
              </a:buClr>
              <a:buFont typeface="Arial" pitchFamily="34" charset="0"/>
              <a:buChar char="►"/>
            </a:pPr>
            <a:r>
              <a:rPr lang="en-US" sz="2400" b="1" dirty="0" smtClean="0"/>
              <a:t>Email Marketing Campaign</a:t>
            </a:r>
            <a:endParaRPr lang="en-US" sz="2000" dirty="0" smtClean="0">
              <a:solidFill>
                <a:srgbClr val="FF6600"/>
              </a:solidFill>
            </a:endParaRP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Over 1,500 participants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675 added in 2013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Monthly new product alerts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40+% open rate</a:t>
            </a:r>
          </a:p>
          <a:p>
            <a:pPr lvl="1">
              <a:spcBef>
                <a:spcPts val="30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>
                <a:solidFill>
                  <a:prstClr val="black"/>
                </a:solidFill>
              </a:rPr>
              <a:t>Are </a:t>
            </a:r>
            <a:r>
              <a:rPr lang="en-US" sz="2000" b="1" dirty="0" smtClean="0">
                <a:solidFill>
                  <a:prstClr val="black"/>
                </a:solidFill>
              </a:rPr>
              <a:t>you</a:t>
            </a:r>
            <a:r>
              <a:rPr lang="en-US" sz="2000" dirty="0" smtClean="0">
                <a:solidFill>
                  <a:prstClr val="black"/>
                </a:solidFill>
              </a:rPr>
              <a:t> signed up?</a:t>
            </a:r>
            <a:endParaRPr lang="en-US" sz="24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347964" y="756458"/>
            <a:ext cx="4643636" cy="2748742"/>
            <a:chOff x="4347964" y="756458"/>
            <a:chExt cx="4643636" cy="274874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0044" y="756458"/>
              <a:ext cx="2061556" cy="274874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6305">
              <a:off x="4347964" y="875768"/>
              <a:ext cx="2593238" cy="1843430"/>
            </a:xfrm>
            <a:prstGeom prst="rect">
              <a:avLst/>
            </a:prstGeom>
            <a:ln w="12700">
              <a:solidFill>
                <a:srgbClr val="FF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" name="Group 2"/>
          <p:cNvGrpSpPr/>
          <p:nvPr/>
        </p:nvGrpSpPr>
        <p:grpSpPr>
          <a:xfrm>
            <a:off x="4890691" y="2897369"/>
            <a:ext cx="4100909" cy="3420528"/>
            <a:chOff x="4890691" y="2897369"/>
            <a:chExt cx="4100909" cy="342052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0691" y="2897369"/>
              <a:ext cx="1761744" cy="3420528"/>
            </a:xfrm>
            <a:prstGeom prst="rect">
              <a:avLst/>
            </a:prstGeom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372700" y="4709959"/>
              <a:ext cx="2618900" cy="1157441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210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51467" y="914400"/>
            <a:ext cx="5511134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tabLst>
                <a:tab pos="511175" algn="l"/>
              </a:tabLst>
              <a:defRPr b="1">
                <a:solidFill>
                  <a:schemeClr val="tx1"/>
                </a:solidFill>
                <a:latin typeface="Arial" charset="0"/>
              </a:defRPr>
            </a:lvl1pPr>
            <a:lvl2pPr marL="685800" indent="-285750" eaLnBrk="0" hangingPunct="0">
              <a:tabLst>
                <a:tab pos="511175" algn="l"/>
              </a:tabLst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511175" algn="l"/>
              </a:tabLst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511175" algn="l"/>
              </a:tabLst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511175" algn="l"/>
              </a:tabLst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" algn="l"/>
              </a:tabLs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" algn="l"/>
              </a:tabLs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" algn="l"/>
              </a:tabLs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1175" algn="l"/>
              </a:tabLs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ct val="20000"/>
              </a:spcBef>
              <a:buClr>
                <a:srgbClr val="FF8601"/>
              </a:buClr>
              <a:buFont typeface="Arial" pitchFamily="34" charset="0"/>
              <a:buChar char="►"/>
            </a:pPr>
            <a:r>
              <a:rPr lang="en-US" sz="2400" dirty="0" smtClean="0">
                <a:latin typeface="+mn-lt"/>
              </a:rPr>
              <a:t>Be The First To Know Program (BTFTK)</a:t>
            </a:r>
            <a:endParaRPr lang="en-US" sz="2400" dirty="0">
              <a:latin typeface="+mn-lt"/>
            </a:endParaRPr>
          </a:p>
          <a:p>
            <a:pPr marL="574675" lvl="1" indent="-23495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/>
            </a:pPr>
            <a:r>
              <a:rPr lang="en-US" sz="2000" b="0" dirty="0" smtClean="0">
                <a:latin typeface="+mn-lt"/>
              </a:rPr>
              <a:t>Streamlined new product communication (either direct or electronic)</a:t>
            </a:r>
          </a:p>
          <a:p>
            <a:pPr marL="574675" lvl="1" indent="-23495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/>
            </a:pPr>
            <a:r>
              <a:rPr lang="en-US" sz="2000" b="0" dirty="0" smtClean="0">
                <a:latin typeface="+mn-lt"/>
              </a:rPr>
              <a:t>Participants in the BTFTK program automatically receive new product announcements and marketing alerts</a:t>
            </a:r>
            <a:endParaRPr lang="en-US" sz="2000" b="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452" y="1442895"/>
            <a:ext cx="3139148" cy="4805505"/>
          </a:xfrm>
          <a:prstGeom prst="rect">
            <a:avLst/>
          </a:prstGeom>
          <a:ln>
            <a:solidFill>
              <a:srgbClr val="FF860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3124200"/>
            <a:ext cx="3485273" cy="308274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057525" y="3000375"/>
            <a:ext cx="1066800" cy="609600"/>
          </a:xfrm>
          <a:prstGeom prst="ellipse">
            <a:avLst/>
          </a:prstGeom>
          <a:noFill/>
          <a:ln w="19050"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0" y="76200"/>
            <a:ext cx="8686800" cy="533400"/>
          </a:xfrm>
          <a:prstGeom prst="rect">
            <a:avLst/>
          </a:prstGeom>
          <a:effectLst>
            <a:glow rad="127000">
              <a:schemeClr val="bg1"/>
            </a:glow>
            <a:outerShdw blurRad="25400" dist="25400" dir="2700000" algn="tl" rotWithShape="0">
              <a:prstClr val="black">
                <a:alpha val="31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i="1" dirty="0" smtClean="0">
                <a:solidFill>
                  <a:srgbClr val="FF6600"/>
                </a:solidFill>
              </a:rPr>
              <a:t>Growing Awareness – The BTFTK Program</a:t>
            </a:r>
            <a:endParaRPr lang="en-US" sz="2400" i="1" dirty="0">
              <a:solidFill>
                <a:srgbClr val="FF6600"/>
              </a:solidFill>
            </a:endParaRPr>
          </a:p>
        </p:txBody>
      </p:sp>
      <p:pic>
        <p:nvPicPr>
          <p:cNvPr id="9" name="Picture 5" descr="N:\ALL\LOGOS\Be_The_First_to_Know_logo\btft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9350">
            <a:off x="217303" y="4878279"/>
            <a:ext cx="2957871" cy="1038259"/>
          </a:xfrm>
          <a:prstGeom prst="rect">
            <a:avLst/>
          </a:prstGeom>
          <a:noFill/>
          <a:ln w="12700"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3170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447675" y="1002151"/>
            <a:ext cx="8503049" cy="0"/>
          </a:xfrm>
          <a:prstGeom prst="line">
            <a:avLst/>
          </a:prstGeom>
          <a:ln w="12700"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655637"/>
            <a:ext cx="7504351" cy="5592763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  <a:buClr>
                <a:srgbClr val="FF6600"/>
              </a:buClr>
              <a:buFont typeface="Arial" pitchFamily="34" charset="0"/>
              <a:buChar char="►"/>
            </a:pPr>
            <a:r>
              <a:rPr lang="en-US" sz="2000" b="1" dirty="0" smtClean="0"/>
              <a:t>Makes Fliers</a:t>
            </a:r>
          </a:p>
          <a:p>
            <a:pPr marL="628650" lvl="1" indent="-22860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1600" dirty="0" smtClean="0"/>
              <a:t>Targeted and cost effective</a:t>
            </a:r>
          </a:p>
          <a:p>
            <a:pPr marL="628650" lvl="1" indent="-22860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1600" dirty="0" smtClean="0"/>
              <a:t>Easy to customize with WD logos</a:t>
            </a:r>
          </a:p>
          <a:p>
            <a:pPr marL="628650" lvl="1" indent="-22860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1600" dirty="0" smtClean="0"/>
              <a:t>Updated and posted on the website</a:t>
            </a:r>
            <a:endParaRPr lang="en-US" sz="2000" dirty="0" smtClean="0"/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US" sz="800" dirty="0" smtClean="0"/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FF6600"/>
              </a:buClr>
              <a:buFont typeface="Arial" pitchFamily="34" charset="0"/>
              <a:buChar char="►"/>
            </a:pPr>
            <a:r>
              <a:rPr lang="en-US" sz="2000" b="1" dirty="0" smtClean="0"/>
              <a:t>New Product Guides </a:t>
            </a:r>
            <a:r>
              <a:rPr lang="en-US" sz="1600" i="1" dirty="0" smtClean="0">
                <a:solidFill>
                  <a:srgbClr val="FF6600"/>
                </a:solidFill>
              </a:rPr>
              <a:t>(Shipping Now!)</a:t>
            </a:r>
          </a:p>
          <a:p>
            <a:pPr marL="628650" lvl="1" indent="-17145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tabLst>
                <a:tab pos="628650" algn="l"/>
              </a:tabLst>
            </a:pPr>
            <a:r>
              <a:rPr lang="en-US" sz="1600" dirty="0" smtClean="0"/>
              <a:t>Replaces original catalog</a:t>
            </a:r>
          </a:p>
          <a:p>
            <a:pPr marL="628650" lvl="1" indent="-17145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tabLst>
                <a:tab pos="628650" algn="l"/>
              </a:tabLst>
            </a:pPr>
            <a:r>
              <a:rPr lang="en-US" sz="1600" dirty="0" smtClean="0"/>
              <a:t>New to the Aftermarket, coverage by OE make, Medium Duty Diesel section</a:t>
            </a:r>
          </a:p>
          <a:p>
            <a:pPr marL="628650" lvl="1" indent="-17145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tabLst>
                <a:tab pos="628650" algn="l"/>
              </a:tabLst>
            </a:pPr>
            <a:r>
              <a:rPr lang="en-US" sz="1600" dirty="0" smtClean="0"/>
              <a:t>Available in print and as digital flipbook online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US" sz="800" dirty="0" smtClean="0"/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FF6600"/>
              </a:buClr>
              <a:buFont typeface="Arial" pitchFamily="34" charset="0"/>
              <a:buChar char="►"/>
            </a:pPr>
            <a:r>
              <a:rPr lang="en-US" sz="2000" b="1" dirty="0" smtClean="0"/>
              <a:t>Monthly New Product Announcements</a:t>
            </a:r>
            <a:endParaRPr lang="en-US" sz="2000" b="1" dirty="0"/>
          </a:p>
          <a:p>
            <a:pPr marL="628650" lvl="1" indent="-17145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tabLst>
                <a:tab pos="628650" algn="l"/>
              </a:tabLst>
            </a:pPr>
            <a:r>
              <a:rPr lang="en-US" sz="1600" dirty="0" smtClean="0"/>
              <a:t>Monthly alerts for all new product introductions</a:t>
            </a:r>
            <a:endParaRPr lang="en-US" sz="1600" dirty="0"/>
          </a:p>
          <a:p>
            <a:pPr marL="628650" lvl="1" indent="-17145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tabLst>
                <a:tab pos="628650" algn="l"/>
              </a:tabLst>
            </a:pPr>
            <a:r>
              <a:rPr lang="en-US" sz="1600" dirty="0" smtClean="0"/>
              <a:t>Delivered via email and web</a:t>
            </a:r>
            <a:endParaRPr lang="en-US" sz="1600" dirty="0"/>
          </a:p>
          <a:p>
            <a:pPr marL="628650" lvl="1" indent="-17145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tabLst>
                <a:tab pos="628650" algn="l"/>
              </a:tabLst>
            </a:pPr>
            <a:r>
              <a:rPr lang="en-US" sz="1600" dirty="0" smtClean="0"/>
              <a:t>Includes link to file with all new product set up data</a:t>
            </a:r>
          </a:p>
          <a:p>
            <a:pPr>
              <a:spcBef>
                <a:spcPts val="200"/>
              </a:spcBef>
              <a:spcAft>
                <a:spcPts val="200"/>
              </a:spcAft>
            </a:pPr>
            <a:endParaRPr lang="en-US" sz="800" dirty="0"/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FF6600"/>
              </a:buClr>
              <a:buFont typeface="Arial" pitchFamily="34" charset="0"/>
              <a:buChar char="►"/>
            </a:pPr>
            <a:r>
              <a:rPr lang="en-US" sz="2000" b="1" dirty="0" smtClean="0"/>
              <a:t>DormanHDSolutions.com</a:t>
            </a:r>
            <a:endParaRPr lang="en-US" sz="2000" b="1" dirty="0"/>
          </a:p>
          <a:p>
            <a:pPr marL="628650" lvl="1" indent="-17145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tabLst>
                <a:tab pos="628650" algn="l"/>
              </a:tabLst>
            </a:pPr>
            <a:r>
              <a:rPr lang="en-US" sz="1600" dirty="0" smtClean="0"/>
              <a:t>Exclusive Y\M\M search (powered by Google™)</a:t>
            </a:r>
          </a:p>
          <a:p>
            <a:pPr marL="628650" lvl="1" indent="-17145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tabLst>
                <a:tab pos="628650" algn="l"/>
              </a:tabLst>
            </a:pPr>
            <a:r>
              <a:rPr lang="en-US" sz="1600" dirty="0" smtClean="0"/>
              <a:t>Product info, videos, fliers, live tech support and more!</a:t>
            </a:r>
          </a:p>
          <a:p>
            <a:pPr marL="628650" lvl="1" indent="-171450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tabLst>
                <a:tab pos="628650" algn="l"/>
              </a:tabLst>
            </a:pPr>
            <a:r>
              <a:rPr lang="en-US" sz="1600" dirty="0" smtClean="0"/>
              <a:t>Hosted over 91,000 unique visitors in 2013</a:t>
            </a:r>
            <a:endParaRPr lang="en-US" sz="20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4908151" y="695325"/>
            <a:ext cx="4052098" cy="1181179"/>
            <a:chOff x="4908151" y="695325"/>
            <a:chExt cx="4052098" cy="118117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8151" y="695325"/>
              <a:ext cx="806849" cy="94102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7201" y="743355"/>
              <a:ext cx="806849" cy="94102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6251" y="791385"/>
              <a:ext cx="806849" cy="94102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5301" y="839415"/>
              <a:ext cx="806849" cy="94102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4351" y="887445"/>
              <a:ext cx="806849" cy="94102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400" y="935476"/>
              <a:ext cx="806849" cy="94102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4" name="Title 1"/>
          <p:cNvSpPr txBox="1">
            <a:spLocks/>
          </p:cNvSpPr>
          <p:nvPr/>
        </p:nvSpPr>
        <p:spPr>
          <a:xfrm>
            <a:off x="0" y="76200"/>
            <a:ext cx="7162800" cy="457200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smtClean="0">
                <a:solidFill>
                  <a:srgbClr val="000000"/>
                </a:solidFill>
              </a:rPr>
              <a:t>Awareness Tools</a:t>
            </a:r>
            <a:endParaRPr lang="en-US" dirty="0">
              <a:solidFill>
                <a:srgbClr val="FF66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447675" y="2428875"/>
            <a:ext cx="8503049" cy="0"/>
          </a:xfrm>
          <a:prstGeom prst="line">
            <a:avLst/>
          </a:prstGeom>
          <a:ln w="12700"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822" y="2047875"/>
            <a:ext cx="1279723" cy="1706297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7" name="Straight Connector 36"/>
          <p:cNvCxnSpPr/>
          <p:nvPr/>
        </p:nvCxnSpPr>
        <p:spPr>
          <a:xfrm>
            <a:off x="447675" y="3829050"/>
            <a:ext cx="6811050" cy="0"/>
          </a:xfrm>
          <a:prstGeom prst="line">
            <a:avLst/>
          </a:prstGeom>
          <a:ln w="12700"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47675" y="5246249"/>
            <a:ext cx="8503049" cy="0"/>
          </a:xfrm>
          <a:prstGeom prst="line">
            <a:avLst/>
          </a:prstGeom>
          <a:ln w="12700">
            <a:solidFill>
              <a:srgbClr val="FF66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35"/>
          <p:cNvGrpSpPr/>
          <p:nvPr/>
        </p:nvGrpSpPr>
        <p:grpSpPr>
          <a:xfrm>
            <a:off x="5359878" y="3276600"/>
            <a:ext cx="1929822" cy="1598047"/>
            <a:chOff x="5410708" y="4377276"/>
            <a:chExt cx="1929822" cy="1598047"/>
          </a:xfrm>
        </p:grpSpPr>
        <p:pic>
          <p:nvPicPr>
            <p:cNvPr id="30" name="Picture 3" descr="\\rbfs1\proj\PGHD\Noam\HDA Truck Pride\2012 Sept PIP Meeting\HD NPA-2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4227">
              <a:off x="6373487" y="4377276"/>
              <a:ext cx="967043" cy="144581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\\rbfs1\proj\PGHD\Noam\HDA Truck Pride\2012 Sept PIP Meeting\HD NPA-1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2796">
              <a:off x="5410708" y="4529504"/>
              <a:ext cx="967043" cy="1445819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" name="Picture 32">
            <a:hlinkClick r:id="rId11"/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5833" y="4735033"/>
            <a:ext cx="1737504" cy="15457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330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0" y="685800"/>
            <a:ext cx="8915400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75" indent="-396875">
              <a:spcBef>
                <a:spcPts val="400"/>
              </a:spcBef>
              <a:spcAft>
                <a:spcPts val="400"/>
              </a:spcAft>
              <a:buClr>
                <a:srgbClr val="FF6600"/>
              </a:buClr>
              <a:buFont typeface="Arial" pitchFamily="34" charset="0"/>
              <a:buChar char="►"/>
            </a:pPr>
            <a:r>
              <a:rPr lang="en-US" b="1" dirty="0" smtClean="0"/>
              <a:t>Trade Shows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tabLst>
                <a:tab pos="4629150" algn="l"/>
                <a:tab pos="6686550" algn="l"/>
              </a:tabLst>
            </a:pPr>
            <a:r>
              <a:rPr lang="en-US" sz="2200" dirty="0"/>
              <a:t>H.D.A.W</a:t>
            </a:r>
            <a:r>
              <a:rPr lang="en-US" sz="2200" dirty="0" smtClean="0"/>
              <a:t>.	Jan 27-30	Las Vegas</a:t>
            </a:r>
            <a:endParaRPr lang="en-US" sz="2200" dirty="0"/>
          </a:p>
          <a:p>
            <a:pPr lvl="1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tabLst>
                <a:tab pos="4629150" algn="l"/>
                <a:tab pos="6686550" algn="l"/>
              </a:tabLst>
            </a:pPr>
            <a:r>
              <a:rPr lang="en-US" sz="2200" dirty="0"/>
              <a:t>Work Truck </a:t>
            </a:r>
            <a:r>
              <a:rPr lang="en-US" sz="2200" dirty="0" smtClean="0"/>
              <a:t>Show	Mar 5-7	Indianapolis</a:t>
            </a:r>
            <a:endParaRPr lang="en-US" sz="2200" dirty="0"/>
          </a:p>
          <a:p>
            <a:pPr lvl="1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tabLst>
                <a:tab pos="4629150" algn="l"/>
                <a:tab pos="6686550" algn="l"/>
              </a:tabLst>
            </a:pPr>
            <a:r>
              <a:rPr lang="en-US" sz="2200" dirty="0"/>
              <a:t>T.M.C</a:t>
            </a:r>
            <a:r>
              <a:rPr lang="en-US" sz="2200" dirty="0" smtClean="0"/>
              <a:t>.	Mar 10-12	Nashville</a:t>
            </a:r>
            <a:endParaRPr lang="en-US" sz="2200" dirty="0"/>
          </a:p>
          <a:p>
            <a:pPr lvl="1"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endParaRPr lang="en-US" sz="400" dirty="0" smtClean="0"/>
          </a:p>
          <a:p>
            <a:pPr marL="396875" indent="-396875">
              <a:spcBef>
                <a:spcPts val="400"/>
              </a:spcBef>
              <a:spcAft>
                <a:spcPts val="400"/>
              </a:spcAft>
              <a:buClr>
                <a:srgbClr val="FF6600"/>
              </a:buClr>
              <a:buFont typeface="Arial" pitchFamily="34" charset="0"/>
              <a:buChar char="►"/>
            </a:pPr>
            <a:r>
              <a:rPr lang="en-US" b="1" dirty="0" smtClean="0"/>
              <a:t>Trade Advertising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200" dirty="0" smtClean="0"/>
              <a:t>Truck Parts &amp; Service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200" dirty="0" smtClean="0"/>
              <a:t>Fleet Owner</a:t>
            </a:r>
          </a:p>
          <a:p>
            <a:pPr lvl="1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sz="2200" dirty="0" smtClean="0"/>
              <a:t>Digital\Web Banners</a:t>
            </a:r>
          </a:p>
        </p:txBody>
      </p:sp>
      <p:pic>
        <p:nvPicPr>
          <p:cNvPr id="4" name="Picture 2" descr="http://img.tradepub.com/free/tps/images/tp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6" b="16513"/>
          <a:stretch/>
        </p:blipFill>
        <p:spPr bwMode="auto">
          <a:xfrm>
            <a:off x="1456373" y="5614715"/>
            <a:ext cx="1487789" cy="5298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onterrasystems.com/storage/routesavvy/FleetOwner.jpg?__SQUARESPACE_CACHEVERSION=13316654251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0" y="5227836"/>
            <a:ext cx="1774284" cy="4105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rbfs1\proj\PGHD\Noam\HDA Truck Pride\2012 Sept PIP Meeting\74276 - HD Adverts 7-25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001356"/>
            <a:ext cx="625454" cy="263744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76200"/>
            <a:ext cx="7162800" cy="457200"/>
          </a:xfrm>
          <a:prstGeom prst="rect">
            <a:avLst/>
          </a:prstGeom>
          <a:effectLst>
            <a:glow rad="127000">
              <a:schemeClr val="bg1"/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smtClean="0">
                <a:solidFill>
                  <a:srgbClr val="000000"/>
                </a:solidFill>
              </a:rPr>
              <a:t>Awareness Tools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6" name="Picture 3" descr="\\rbfs1\proj\PGHD\Noam\HDA Truck Pride\2012 Sept PIP Meeting\74276 - HD Adverts 7-25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480561"/>
            <a:ext cx="624981" cy="263545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450" y="3525805"/>
            <a:ext cx="1903977" cy="25320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425" y="3495675"/>
            <a:ext cx="1428965" cy="22612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000500"/>
            <a:ext cx="1417187" cy="22690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919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195" y="2057400"/>
            <a:ext cx="8229600" cy="3200400"/>
          </a:xfrm>
        </p:spPr>
        <p:txBody>
          <a:bodyPr>
            <a:noAutofit/>
          </a:bodyPr>
          <a:lstStyle/>
          <a:p>
            <a:pPr algn="ctr"/>
            <a:r>
              <a:rPr lang="en-US" sz="6000" b="1" i="1" dirty="0" smtClean="0">
                <a:solidFill>
                  <a:srgbClr val="FF6600"/>
                </a:solidFill>
              </a:rPr>
              <a:t>THANK YOU!</a:t>
            </a:r>
            <a:br>
              <a:rPr lang="en-US" sz="6000" b="1" i="1" dirty="0" smtClean="0">
                <a:solidFill>
                  <a:srgbClr val="FF6600"/>
                </a:solidFill>
              </a:rPr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4000" i="1" dirty="0" smtClean="0"/>
              <a:t>We look forward to helping you</a:t>
            </a:r>
            <a:br>
              <a:rPr lang="en-US" sz="4000" i="1" dirty="0" smtClean="0"/>
            </a:br>
            <a:r>
              <a:rPr lang="en-US" sz="4000" i="1" dirty="0" smtClean="0"/>
              <a:t>grow your business!</a:t>
            </a:r>
            <a:br>
              <a:rPr lang="en-US" sz="4000" i="1" dirty="0" smtClean="0"/>
            </a:b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23065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162800" cy="457200"/>
          </a:xfrm>
          <a:effectLst>
            <a:glow rad="127000">
              <a:schemeClr val="bg1"/>
            </a:glow>
          </a:effectLst>
        </p:spPr>
        <p:txBody>
          <a:bodyPr>
            <a:noAutofit/>
          </a:bodyPr>
          <a:lstStyle/>
          <a:p>
            <a:r>
              <a:rPr lang="en-US" b="1" i="1" dirty="0" smtClean="0">
                <a:solidFill>
                  <a:srgbClr val="000000"/>
                </a:solidFill>
              </a:rPr>
              <a:t>Dorman Snapshot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7" name="Group 11"/>
          <p:cNvGrpSpPr>
            <a:grpSpLocks/>
          </p:cNvGrpSpPr>
          <p:nvPr/>
        </p:nvGrpSpPr>
        <p:grpSpPr bwMode="auto">
          <a:xfrm>
            <a:off x="7540250" y="744459"/>
            <a:ext cx="1488505" cy="960134"/>
            <a:chOff x="3840" y="1392"/>
            <a:chExt cx="1488" cy="960"/>
          </a:xfr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8" name="Rectangle 10"/>
            <p:cNvSpPr>
              <a:spLocks noChangeArrowheads="1"/>
            </p:cNvSpPr>
            <p:nvPr/>
          </p:nvSpPr>
          <p:spPr bwMode="auto">
            <a:xfrm>
              <a:off x="3840" y="1392"/>
              <a:ext cx="1488" cy="960"/>
            </a:xfrm>
            <a:prstGeom prst="rect">
              <a:avLst/>
            </a:prstGeom>
            <a:grp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pic>
          <p:nvPicPr>
            <p:cNvPr id="59" name="Picture 9" descr="LISTED_DOR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440"/>
              <a:ext cx="1392" cy="84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0" name="Rectangle 3"/>
          <p:cNvSpPr txBox="1">
            <a:spLocks noChangeArrowheads="1"/>
          </p:cNvSpPr>
          <p:nvPr/>
        </p:nvSpPr>
        <p:spPr bwMode="auto">
          <a:xfrm>
            <a:off x="152400" y="749260"/>
            <a:ext cx="5867400" cy="538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3" indent="-404813">
              <a:spcBef>
                <a:spcPts val="700"/>
              </a:spcBef>
              <a:spcAft>
                <a:spcPts val="700"/>
              </a:spcAft>
              <a:buClr>
                <a:srgbClr val="FF6600"/>
              </a:buClr>
              <a:buFont typeface="Arial" pitchFamily="34" charset="0"/>
              <a:buChar char="►"/>
            </a:pP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Founded in 1978</a:t>
            </a:r>
          </a:p>
          <a:p>
            <a:pPr marL="404813" indent="-404813">
              <a:spcBef>
                <a:spcPts val="700"/>
              </a:spcBef>
              <a:spcAft>
                <a:spcPts val="700"/>
              </a:spcAft>
              <a:buClr>
                <a:srgbClr val="FF6600"/>
              </a:buClr>
              <a:buFont typeface="Arial" pitchFamily="34" charset="0"/>
              <a:buChar char="►"/>
            </a:pP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NASDAQ listed since 1991: DORM</a:t>
            </a:r>
          </a:p>
          <a:p>
            <a:pPr marL="404813" indent="-404813">
              <a:spcBef>
                <a:spcPts val="700"/>
              </a:spcBef>
              <a:spcAft>
                <a:spcPts val="700"/>
              </a:spcAft>
              <a:buClr>
                <a:srgbClr val="FF6600"/>
              </a:buClr>
              <a:buFont typeface="Arial" pitchFamily="34" charset="0"/>
              <a:buChar char="►"/>
            </a:pP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Leading Aftermarket supplier of Formerly ‘Dealer Only’ Parts</a:t>
            </a:r>
          </a:p>
          <a:p>
            <a:pPr marL="404813" indent="-404813">
              <a:spcBef>
                <a:spcPts val="700"/>
              </a:spcBef>
              <a:spcAft>
                <a:spcPts val="700"/>
              </a:spcAft>
              <a:buClr>
                <a:srgbClr val="FF6600"/>
              </a:buClr>
              <a:buFont typeface="Arial" pitchFamily="34" charset="0"/>
              <a:buChar char="►"/>
            </a:pPr>
            <a:r>
              <a:rPr lang="en-US" sz="2600" b="1" dirty="0" smtClean="0">
                <a:latin typeface="Calibri" pitchFamily="34" charset="0"/>
                <a:cs typeface="Calibri" pitchFamily="34" charset="0"/>
              </a:rPr>
              <a:t>Sales - $630 million annually</a:t>
            </a:r>
          </a:p>
          <a:p>
            <a:pPr lvl="1">
              <a:spcBef>
                <a:spcPts val="700"/>
              </a:spcBef>
              <a:spcAft>
                <a:spcPts val="700"/>
              </a:spcAft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&gt; 133,000 SKUs</a:t>
            </a:r>
          </a:p>
          <a:p>
            <a:pPr lvl="1">
              <a:spcBef>
                <a:spcPts val="700"/>
              </a:spcBef>
              <a:spcAft>
                <a:spcPts val="700"/>
              </a:spcAft>
              <a:buFont typeface="Arial" pitchFamily="34" charset="0"/>
              <a:buChar char="•"/>
            </a:pPr>
            <a:r>
              <a:rPr lang="en-US" b="1" dirty="0" smtClean="0">
                <a:latin typeface="Calibri" pitchFamily="34" charset="0"/>
                <a:cs typeface="Calibri" pitchFamily="34" charset="0"/>
              </a:rPr>
              <a:t>&gt; 130 product lines</a:t>
            </a:r>
          </a:p>
          <a:p>
            <a:pPr marL="404813" lvl="0" indent="-404813">
              <a:spcBef>
                <a:spcPts val="700"/>
              </a:spcBef>
              <a:spcAft>
                <a:spcPts val="700"/>
              </a:spcAft>
              <a:buClr>
                <a:srgbClr val="FF6600"/>
              </a:buClr>
              <a:buFont typeface="Arial" pitchFamily="34" charset="0"/>
              <a:buChar char="►"/>
            </a:pPr>
            <a:r>
              <a:rPr lang="en-US" sz="26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HD Solutions offering launched in </a:t>
            </a:r>
            <a:r>
              <a:rPr lang="en-US" sz="2600" b="1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January 2012</a:t>
            </a:r>
            <a:endParaRPr lang="en-US" b="1" dirty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170855" y="1883377"/>
            <a:ext cx="2857900" cy="2111772"/>
            <a:chOff x="7317197" y="3300453"/>
            <a:chExt cx="2857900" cy="2111772"/>
          </a:xfrm>
        </p:grpSpPr>
        <p:sp>
          <p:nvSpPr>
            <p:cNvPr id="70" name="Rounded Rectangle 69"/>
            <p:cNvSpPr/>
            <p:nvPr/>
          </p:nvSpPr>
          <p:spPr bwMode="auto">
            <a:xfrm>
              <a:off x="7317197" y="3306700"/>
              <a:ext cx="2857900" cy="2105525"/>
            </a:xfrm>
            <a:prstGeom prst="roundRect">
              <a:avLst>
                <a:gd name="adj" fmla="val 5716"/>
              </a:avLst>
            </a:prstGeom>
            <a:solidFill>
              <a:sysClr val="window" lastClr="FFFFFF"/>
            </a:solidFill>
            <a:ln w="19050" cap="sq" cmpd="sng" algn="ctr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71" name="Text Box 1065"/>
            <p:cNvSpPr txBox="1">
              <a:spLocks noChangeArrowheads="1"/>
            </p:cNvSpPr>
            <p:nvPr/>
          </p:nvSpPr>
          <p:spPr bwMode="auto">
            <a:xfrm>
              <a:off x="7327223" y="3300453"/>
              <a:ext cx="283784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 charset="0"/>
                </a:rPr>
                <a:t>Unique Business Model: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 charset="0"/>
                </a:rPr>
                <a:t>“New-to-the-Aftermarket”</a:t>
              </a:r>
              <a:endPara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</a:endParaRPr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99238" y="3940872"/>
              <a:ext cx="2493818" cy="1014153"/>
            </a:xfrm>
            <a:prstGeom prst="rect">
              <a:avLst/>
            </a:prstGeom>
            <a:effectLst>
              <a:reflection blurRad="6350" stA="27000" endPos="38500" dist="50800" dir="5400000" sy="-100000" algn="bl" rotWithShape="0"/>
            </a:effectLst>
          </p:spPr>
        </p:pic>
        <p:cxnSp>
          <p:nvCxnSpPr>
            <p:cNvPr id="73" name="Straight Connector 72"/>
            <p:cNvCxnSpPr/>
            <p:nvPr/>
          </p:nvCxnSpPr>
          <p:spPr bwMode="auto">
            <a:xfrm>
              <a:off x="7403022" y="3830475"/>
              <a:ext cx="2686250" cy="0"/>
            </a:xfrm>
            <a:prstGeom prst="line">
              <a:avLst/>
            </a:prstGeom>
            <a:solidFill>
              <a:srgbClr val="4F81BD"/>
            </a:solidFill>
            <a:ln w="19050" cap="sq" cmpd="sng" algn="ctr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6" name="Group 15"/>
          <p:cNvGrpSpPr/>
          <p:nvPr/>
        </p:nvGrpSpPr>
        <p:grpSpPr>
          <a:xfrm>
            <a:off x="6170855" y="4173933"/>
            <a:ext cx="2857900" cy="2111772"/>
            <a:chOff x="3600649" y="3918072"/>
            <a:chExt cx="2857900" cy="2111772"/>
          </a:xfrm>
        </p:grpSpPr>
        <p:sp>
          <p:nvSpPr>
            <p:cNvPr id="80" name="Rounded Rectangle 79"/>
            <p:cNvSpPr/>
            <p:nvPr/>
          </p:nvSpPr>
          <p:spPr bwMode="auto">
            <a:xfrm>
              <a:off x="3600649" y="3924319"/>
              <a:ext cx="2857900" cy="2105525"/>
            </a:xfrm>
            <a:prstGeom prst="roundRect">
              <a:avLst>
                <a:gd name="adj" fmla="val 5716"/>
              </a:avLst>
            </a:prstGeom>
            <a:solidFill>
              <a:sysClr val="window" lastClr="FFFFFF"/>
            </a:solidFill>
            <a:ln w="19050" cap="sq" cmpd="sng" algn="ctr">
              <a:solidFill>
                <a:srgbClr val="FF66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</a:endParaRPr>
            </a:p>
          </p:txBody>
        </p:sp>
        <p:sp>
          <p:nvSpPr>
            <p:cNvPr id="81" name="Text Box 1065"/>
            <p:cNvSpPr txBox="1">
              <a:spLocks noChangeArrowheads="1"/>
            </p:cNvSpPr>
            <p:nvPr/>
          </p:nvSpPr>
          <p:spPr bwMode="auto">
            <a:xfrm>
              <a:off x="3610675" y="3918072"/>
              <a:ext cx="283784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 charset="0"/>
                </a:rPr>
                <a:t>International Sourcing Expertise</a:t>
              </a:r>
              <a:endPara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83" name="Straight Connector 82"/>
            <p:cNvCxnSpPr/>
            <p:nvPr/>
          </p:nvCxnSpPr>
          <p:spPr bwMode="auto">
            <a:xfrm>
              <a:off x="3686474" y="4448094"/>
              <a:ext cx="2686250" cy="0"/>
            </a:xfrm>
            <a:prstGeom prst="line">
              <a:avLst/>
            </a:prstGeom>
            <a:solidFill>
              <a:srgbClr val="4F81BD"/>
            </a:solidFill>
            <a:ln w="19050" cap="sq" cmpd="sng" algn="ctr">
              <a:solidFill>
                <a:srgbClr val="4F81BD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77" name="Picture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00" r="5027" b="3590"/>
            <a:stretch/>
          </p:blipFill>
          <p:spPr bwMode="auto">
            <a:xfrm>
              <a:off x="4281236" y="4541050"/>
              <a:ext cx="1496725" cy="12701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8" name="Text Box 1065"/>
            <p:cNvSpPr txBox="1">
              <a:spLocks noChangeArrowheads="1"/>
            </p:cNvSpPr>
            <p:nvPr/>
          </p:nvSpPr>
          <p:spPr bwMode="auto">
            <a:xfrm>
              <a:off x="3610676" y="5749356"/>
              <a:ext cx="283784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100" b="1" dirty="0" smtClean="0">
                  <a:latin typeface="Arial" charset="0"/>
                </a:rPr>
                <a:t>Strong Engineering and Quality Focus</a:t>
              </a:r>
              <a:endParaRPr lang="en-US" sz="1100" dirty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735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8458200" cy="5135563"/>
          </a:xfrm>
        </p:spPr>
        <p:txBody>
          <a:bodyPr>
            <a:normAutofit/>
          </a:bodyPr>
          <a:lstStyle/>
          <a:p>
            <a:pPr marL="457200" indent="-457200">
              <a:buClr>
                <a:srgbClr val="FF6600"/>
              </a:buClr>
              <a:buFont typeface="Arial" pitchFamily="34" charset="0"/>
              <a:buChar char="►"/>
            </a:pPr>
            <a:r>
              <a:rPr lang="en-US" b="1" dirty="0" smtClean="0">
                <a:cs typeface="Arial" pitchFamily="34" charset="0"/>
              </a:rPr>
              <a:t>What We Do</a:t>
            </a:r>
          </a:p>
          <a:p>
            <a:pPr lvl="1">
              <a:buFont typeface="Arial" pitchFamily="34" charset="0"/>
              <a:buChar char="•"/>
            </a:pPr>
            <a:r>
              <a:rPr lang="en-US" sz="2300" b="1" dirty="0">
                <a:solidFill>
                  <a:srgbClr val="FF6600"/>
                </a:solidFill>
                <a:cs typeface="Arial" pitchFamily="34" charset="0"/>
              </a:rPr>
              <a:t>IDENTIFY</a:t>
            </a:r>
            <a:r>
              <a:rPr lang="en-US" sz="2300" dirty="0">
                <a:cs typeface="Arial" pitchFamily="34" charset="0"/>
              </a:rPr>
              <a:t>, </a:t>
            </a:r>
            <a:r>
              <a:rPr lang="en-US" sz="2300" b="1" dirty="0">
                <a:solidFill>
                  <a:srgbClr val="FF6600"/>
                </a:solidFill>
                <a:cs typeface="Arial" pitchFamily="34" charset="0"/>
              </a:rPr>
              <a:t>DEVELOP</a:t>
            </a:r>
            <a:r>
              <a:rPr lang="en-US" sz="2300" dirty="0">
                <a:solidFill>
                  <a:srgbClr val="FF6600"/>
                </a:solidFill>
                <a:cs typeface="Arial" pitchFamily="34" charset="0"/>
              </a:rPr>
              <a:t> </a:t>
            </a:r>
            <a:r>
              <a:rPr lang="en-US" sz="2300" dirty="0">
                <a:cs typeface="Arial" pitchFamily="34" charset="0"/>
              </a:rPr>
              <a:t>and </a:t>
            </a:r>
            <a:r>
              <a:rPr lang="en-US" sz="2300" b="1" dirty="0">
                <a:solidFill>
                  <a:srgbClr val="FF6600"/>
                </a:solidFill>
                <a:cs typeface="Arial" pitchFamily="34" charset="0"/>
              </a:rPr>
              <a:t>INTRODUCE</a:t>
            </a:r>
            <a:r>
              <a:rPr lang="en-US" sz="2300" dirty="0">
                <a:solidFill>
                  <a:srgbClr val="FF6600"/>
                </a:solidFill>
                <a:cs typeface="Arial" pitchFamily="34" charset="0"/>
              </a:rPr>
              <a:t> </a:t>
            </a:r>
            <a:r>
              <a:rPr lang="en-US" sz="2300" dirty="0">
                <a:cs typeface="Arial" pitchFamily="34" charset="0"/>
              </a:rPr>
              <a:t>commonly replaced “Dealer Only” products to the </a:t>
            </a:r>
            <a:r>
              <a:rPr lang="en-US" sz="2300" dirty="0" smtClean="0">
                <a:cs typeface="Arial" pitchFamily="34" charset="0"/>
              </a:rPr>
              <a:t>aftermarket</a:t>
            </a:r>
            <a:r>
              <a:rPr lang="en-US" sz="2300" dirty="0">
                <a:cs typeface="Arial" pitchFamily="34" charset="0"/>
              </a:rPr>
              <a:t>, providing an alternative source to the OE Dealer</a:t>
            </a:r>
            <a:r>
              <a:rPr lang="en-US" sz="2300" dirty="0" smtClean="0">
                <a:cs typeface="Arial" pitchFamily="34" charset="0"/>
              </a:rPr>
              <a:t>.</a:t>
            </a:r>
          </a:p>
          <a:p>
            <a:pPr lvl="1">
              <a:buFont typeface="Arial" pitchFamily="34" charset="0"/>
              <a:buChar char="•"/>
            </a:pPr>
            <a:endParaRPr lang="en-US" sz="2300" dirty="0"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300" b="1" dirty="0">
                <a:solidFill>
                  <a:srgbClr val="FF6600"/>
                </a:solidFill>
                <a:cs typeface="Arial" pitchFamily="34" charset="0"/>
              </a:rPr>
              <a:t>IDENTIFY PARTS WITH COMMON FAILURE PATTERNS </a:t>
            </a:r>
            <a:r>
              <a:rPr lang="en-US" sz="2300" dirty="0">
                <a:cs typeface="Arial" pitchFamily="34" charset="0"/>
              </a:rPr>
              <a:t>and develop solutions </a:t>
            </a:r>
            <a:r>
              <a:rPr lang="en-US" sz="2300" dirty="0" smtClean="0">
                <a:cs typeface="Arial" pitchFamily="34" charset="0"/>
              </a:rPr>
              <a:t>that offer better </a:t>
            </a:r>
            <a:r>
              <a:rPr lang="en-US" sz="2300" dirty="0">
                <a:cs typeface="Arial" pitchFamily="34" charset="0"/>
              </a:rPr>
              <a:t>designs, improved materials and greater reliability</a:t>
            </a:r>
            <a:r>
              <a:rPr lang="en-US" sz="2300" dirty="0" smtClean="0">
                <a:cs typeface="Arial" pitchFamily="34" charset="0"/>
              </a:rPr>
              <a:t>.</a:t>
            </a:r>
          </a:p>
          <a:p>
            <a:pPr lvl="1">
              <a:buFont typeface="Arial" pitchFamily="34" charset="0"/>
              <a:buChar char="•"/>
            </a:pPr>
            <a:endParaRPr lang="en-US" sz="2300" dirty="0"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300" b="1" dirty="0">
                <a:solidFill>
                  <a:srgbClr val="FF6600"/>
                </a:solidFill>
                <a:cs typeface="Arial" pitchFamily="34" charset="0"/>
              </a:rPr>
              <a:t>STAY DYNAMICALLY ENGAGED </a:t>
            </a:r>
            <a:r>
              <a:rPr lang="en-US" sz="2300" dirty="0">
                <a:cs typeface="Arial" pitchFamily="34" charset="0"/>
              </a:rPr>
              <a:t>in the </a:t>
            </a:r>
            <a:r>
              <a:rPr lang="en-US" sz="2300" dirty="0" smtClean="0">
                <a:cs typeface="Arial" pitchFamily="34" charset="0"/>
              </a:rPr>
              <a:t>marketplace. Dorman’s Ideation Team is devoted solely to customer relations and new product generation.</a:t>
            </a:r>
            <a:endParaRPr lang="en-US" sz="2300" dirty="0"/>
          </a:p>
        </p:txBody>
      </p:sp>
      <p:sp>
        <p:nvSpPr>
          <p:cNvPr id="4" name="Title 3"/>
          <p:cNvSpPr txBox="1">
            <a:spLocks/>
          </p:cNvSpPr>
          <p:nvPr/>
        </p:nvSpPr>
        <p:spPr>
          <a:xfrm>
            <a:off x="0" y="76200"/>
            <a:ext cx="8686800" cy="533400"/>
          </a:xfrm>
          <a:prstGeom prst="rect">
            <a:avLst/>
          </a:prstGeom>
          <a:effectLst>
            <a:glow rad="127000">
              <a:schemeClr val="bg1"/>
            </a:glow>
            <a:outerShdw blurRad="25400" dist="25400" dir="2700000" algn="tl" rotWithShape="0">
              <a:prstClr val="black">
                <a:alpha val="31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i="1" dirty="0" smtClean="0">
                <a:solidFill>
                  <a:srgbClr val="FF6600"/>
                </a:solidFill>
              </a:rPr>
              <a:t>New Product Development</a:t>
            </a:r>
            <a:endParaRPr lang="en-US" sz="30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45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199" y="1066800"/>
            <a:ext cx="6208091" cy="5105400"/>
          </a:xfrm>
        </p:spPr>
        <p:txBody>
          <a:bodyPr>
            <a:normAutofit/>
          </a:bodyPr>
          <a:lstStyle/>
          <a:p>
            <a:pPr marL="400050" lvl="1" indent="-400050">
              <a:buClr>
                <a:srgbClr val="FF6600"/>
              </a:buClr>
              <a:buFont typeface="Arial" pitchFamily="34" charset="0"/>
              <a:buChar char="►"/>
            </a:pP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Dorman Engineered</a:t>
            </a:r>
          </a:p>
          <a:p>
            <a:pPr marL="796925" lvl="3" indent="-339725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Parts re-engineered to eliminate            original failure patterns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0" lvl="1" indent="0"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400050" lvl="1" indent="-400050">
              <a:buClr>
                <a:srgbClr val="FF8601"/>
              </a:buClr>
              <a:buFont typeface="Arial" pitchFamily="34" charset="0"/>
              <a:buChar char="►"/>
            </a:pPr>
            <a:endParaRPr lang="en-US" sz="2000" b="1" i="1" dirty="0" smtClean="0">
              <a:latin typeface="Arial" pitchFamily="34" charset="0"/>
              <a:cs typeface="Arial" pitchFamily="34" charset="0"/>
            </a:endParaRPr>
          </a:p>
          <a:p>
            <a:pPr marL="400050" lvl="1" indent="-400050">
              <a:buClr>
                <a:srgbClr val="FF6600"/>
              </a:buClr>
              <a:buFont typeface="Arial" pitchFamily="34" charset="0"/>
              <a:buChar char="►"/>
            </a:pP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“Replace the Piece, Not the Assembly”</a:t>
            </a:r>
          </a:p>
          <a:p>
            <a:pPr marL="796925" lvl="3" indent="-339725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Reduce repair costs by replacing just the failed piece, not an entire costly assembly</a:t>
            </a:r>
          </a:p>
          <a:p>
            <a:pPr marL="400050" lvl="1" indent="-400050">
              <a:buClr>
                <a:srgbClr val="FF8601"/>
              </a:buClr>
              <a:buFont typeface="Arial" pitchFamily="34" charset="0"/>
              <a:buChar char="►"/>
            </a:pPr>
            <a:endParaRPr lang="en-US" sz="2000" b="1" i="1" dirty="0" smtClean="0">
              <a:latin typeface="Arial" pitchFamily="34" charset="0"/>
              <a:cs typeface="Arial" pitchFamily="34" charset="0"/>
            </a:endParaRPr>
          </a:p>
          <a:p>
            <a:pPr marL="400050" lvl="1" indent="-400050">
              <a:buClr>
                <a:srgbClr val="FF8601"/>
              </a:buClr>
              <a:buFont typeface="Arial" pitchFamily="34" charset="0"/>
              <a:buChar char="►"/>
            </a:pPr>
            <a:endParaRPr lang="en-US" sz="2000" b="1" i="1" dirty="0" smtClean="0">
              <a:latin typeface="Arial" pitchFamily="34" charset="0"/>
              <a:cs typeface="Arial" pitchFamily="34" charset="0"/>
            </a:endParaRPr>
          </a:p>
          <a:p>
            <a:pPr marL="400050" lvl="1" indent="-400050">
              <a:buClr>
                <a:srgbClr val="FF6600"/>
              </a:buClr>
              <a:buFont typeface="Arial" pitchFamily="34" charset="0"/>
              <a:buChar char="►"/>
            </a:pPr>
            <a:r>
              <a:rPr lang="en-US" sz="2000" b="1" i="1" dirty="0" smtClean="0">
                <a:latin typeface="Arial" pitchFamily="34" charset="0"/>
                <a:cs typeface="Arial" pitchFamily="34" charset="0"/>
              </a:rPr>
              <a:t>Complete Kit Approach</a:t>
            </a:r>
          </a:p>
          <a:p>
            <a:pPr marL="796925" lvl="3" indent="-339725">
              <a:buFont typeface="Arial" pitchFamily="34" charset="0"/>
              <a:buChar char="•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Saves time and money by                    including everything needed 		              to complete 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the job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45" y="1066800"/>
            <a:ext cx="2231290" cy="98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22" y="2840983"/>
            <a:ext cx="2533378" cy="96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23" y="4524420"/>
            <a:ext cx="2454417" cy="92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 descr="\\rbfs1\public\Engineering_public\PGHD\HD Picture Library\Trucks\Trucks 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89" y="1205702"/>
            <a:ext cx="1123821" cy="84286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A900"/>
              </a:clrFrom>
              <a:clrTo>
                <a:srgbClr val="FEA9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6938">
            <a:off x="7254809" y="1961131"/>
            <a:ext cx="1658191" cy="813619"/>
          </a:xfrm>
          <a:prstGeom prst="rect">
            <a:avLst/>
          </a:prstGeom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 descr="I:\images\MasterAuto\924-5401-00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09" y="4940857"/>
            <a:ext cx="1864691" cy="926543"/>
          </a:xfrm>
          <a:prstGeom prst="rect">
            <a:avLst/>
          </a:prstGeom>
          <a:noFill/>
          <a:ln w="63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3"/>
          <p:cNvSpPr txBox="1">
            <a:spLocks/>
          </p:cNvSpPr>
          <p:nvPr/>
        </p:nvSpPr>
        <p:spPr>
          <a:xfrm>
            <a:off x="0" y="76200"/>
            <a:ext cx="8686800" cy="533400"/>
          </a:xfrm>
          <a:prstGeom prst="rect">
            <a:avLst/>
          </a:prstGeom>
          <a:effectLst>
            <a:glow rad="127000">
              <a:schemeClr val="bg1"/>
            </a:glow>
            <a:outerShdw blurRad="25400" dist="25400" dir="2700000" algn="tl" rotWithShape="0">
              <a:prstClr val="black">
                <a:alpha val="31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i="1" dirty="0" smtClean="0">
                <a:solidFill>
                  <a:srgbClr val="FF6600"/>
                </a:solidFill>
              </a:rPr>
              <a:t>Dorman’s Added Value</a:t>
            </a:r>
            <a:endParaRPr lang="en-US" sz="30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38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724400" y="1487046"/>
            <a:ext cx="3657600" cy="4608954"/>
          </a:xfrm>
          <a:prstGeom prst="roundRect">
            <a:avLst>
              <a:gd name="adj" fmla="val 13179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24400" y="1533549"/>
            <a:ext cx="3657600" cy="452175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Window Regulators</a:t>
            </a:r>
          </a:p>
          <a:p>
            <a:pPr algn="ctr"/>
            <a:r>
              <a:rPr lang="en-US" sz="2400" b="1" dirty="0" smtClean="0"/>
              <a:t>Door Handles</a:t>
            </a:r>
          </a:p>
          <a:p>
            <a:pPr algn="ctr"/>
            <a:r>
              <a:rPr lang="en-US" sz="2400" b="1" dirty="0" smtClean="0"/>
              <a:t>Coolant Tubes</a:t>
            </a:r>
          </a:p>
          <a:p>
            <a:pPr algn="ctr"/>
            <a:r>
              <a:rPr lang="en-US" sz="2400" b="1" dirty="0" smtClean="0"/>
              <a:t>Fluid Reservoirs</a:t>
            </a:r>
          </a:p>
          <a:p>
            <a:pPr algn="ctr"/>
            <a:r>
              <a:rPr lang="en-US" sz="2400" b="1" dirty="0" smtClean="0"/>
              <a:t>Hood Springs</a:t>
            </a:r>
          </a:p>
          <a:p>
            <a:pPr algn="ctr"/>
            <a:r>
              <a:rPr lang="en-US" sz="2400" b="1" dirty="0" smtClean="0"/>
              <a:t>Wiper Transmissions</a:t>
            </a:r>
          </a:p>
          <a:p>
            <a:pPr algn="ctr"/>
            <a:r>
              <a:rPr lang="en-US" sz="2400" b="1" dirty="0" smtClean="0"/>
              <a:t>Radiator Fans</a:t>
            </a:r>
          </a:p>
          <a:p>
            <a:pPr algn="ctr"/>
            <a:r>
              <a:rPr lang="en-US" sz="2400" b="1" dirty="0" smtClean="0"/>
              <a:t>Hood Cables</a:t>
            </a:r>
          </a:p>
          <a:p>
            <a:pPr algn="ctr"/>
            <a:r>
              <a:rPr lang="en-US" sz="2400" b="1" dirty="0" smtClean="0"/>
              <a:t>Switches</a:t>
            </a:r>
          </a:p>
          <a:p>
            <a:pPr algn="ctr"/>
            <a:r>
              <a:rPr lang="en-US" sz="2400" b="1" dirty="0" smtClean="0"/>
              <a:t>Headlights</a:t>
            </a:r>
          </a:p>
          <a:p>
            <a:pPr algn="ctr"/>
            <a:r>
              <a:rPr lang="en-US" sz="2400" b="1" dirty="0" smtClean="0"/>
              <a:t>Air Door Actuators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2300" i="1" dirty="0" smtClean="0"/>
              <a:t>and more…</a:t>
            </a:r>
            <a:endParaRPr lang="en-US" sz="2300" dirty="0" smtClean="0"/>
          </a:p>
        </p:txBody>
      </p:sp>
      <p:sp>
        <p:nvSpPr>
          <p:cNvPr id="11" name="Rounded Rectangle 10"/>
          <p:cNvSpPr/>
          <p:nvPr/>
        </p:nvSpPr>
        <p:spPr>
          <a:xfrm>
            <a:off x="836431" y="1489286"/>
            <a:ext cx="2133600" cy="1973382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7401" y="1488140"/>
            <a:ext cx="3657600" cy="193642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Brakes</a:t>
            </a:r>
          </a:p>
          <a:p>
            <a:pPr algn="ctr"/>
            <a:r>
              <a:rPr lang="en-US" sz="2400" b="1" dirty="0" smtClean="0"/>
              <a:t>Drivetrain</a:t>
            </a:r>
          </a:p>
          <a:p>
            <a:pPr algn="ctr"/>
            <a:r>
              <a:rPr lang="en-US" sz="2400" b="1" dirty="0" smtClean="0"/>
              <a:t>Filters</a:t>
            </a:r>
          </a:p>
          <a:p>
            <a:pPr algn="ctr"/>
            <a:r>
              <a:rPr lang="en-US" sz="2400" b="1" dirty="0" smtClean="0"/>
              <a:t>Chassis</a:t>
            </a:r>
          </a:p>
          <a:p>
            <a:pPr algn="ctr">
              <a:spcBef>
                <a:spcPts val="100"/>
              </a:spcBef>
              <a:spcAft>
                <a:spcPts val="100"/>
              </a:spcAft>
            </a:pPr>
            <a:r>
              <a:rPr lang="en-US" sz="2300" i="1" dirty="0" smtClean="0"/>
              <a:t>etc…</a:t>
            </a:r>
            <a:endParaRPr lang="en-US" sz="23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76200" y="914400"/>
            <a:ext cx="36605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Current Aftermarket</a:t>
            </a:r>
            <a:endParaRPr lang="en-US" sz="2200" b="1" dirty="0"/>
          </a:p>
        </p:txBody>
      </p:sp>
      <p:sp>
        <p:nvSpPr>
          <p:cNvPr id="3" name="Rectangle 2"/>
          <p:cNvSpPr/>
          <p:nvPr/>
        </p:nvSpPr>
        <p:spPr>
          <a:xfrm>
            <a:off x="152400" y="4119265"/>
            <a:ext cx="4038600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9725" lvl="2" indent="-339725">
              <a:buClr>
                <a:srgbClr val="FF6600"/>
              </a:buClr>
              <a:buFont typeface="Arial" pitchFamily="34" charset="0"/>
              <a:buChar char="►"/>
            </a:pPr>
            <a:r>
              <a:rPr lang="en-US" sz="1700" b="1" dirty="0" smtClean="0"/>
              <a:t>Introduce </a:t>
            </a:r>
            <a:r>
              <a:rPr lang="en-US" sz="1700" b="1" dirty="0"/>
              <a:t>P</a:t>
            </a:r>
            <a:r>
              <a:rPr lang="en-US" sz="1700" b="1" dirty="0" smtClean="0"/>
              <a:t>arts Not Currently Available in Aftermarket</a:t>
            </a:r>
          </a:p>
          <a:p>
            <a:pPr marL="690563" lvl="3" indent="-179388">
              <a:buFont typeface="Arial" pitchFamily="34" charset="0"/>
              <a:buChar char="•"/>
            </a:pPr>
            <a:r>
              <a:rPr lang="en-US" sz="1600" dirty="0" smtClean="0"/>
              <a:t>Typically ‘Dealer Only’ Parts</a:t>
            </a:r>
          </a:p>
          <a:p>
            <a:pPr marL="690563" lvl="3" indent="-179388">
              <a:buFont typeface="Arial" pitchFamily="34" charset="0"/>
              <a:buChar char="•"/>
            </a:pPr>
            <a:endParaRPr lang="en-US" sz="1050" dirty="0" smtClean="0"/>
          </a:p>
          <a:p>
            <a:pPr marL="339725" lvl="2" indent="-339725">
              <a:buClr>
                <a:srgbClr val="FF6600"/>
              </a:buClr>
              <a:buFont typeface="Arial" pitchFamily="34" charset="0"/>
              <a:buChar char="►"/>
            </a:pPr>
            <a:r>
              <a:rPr lang="en-US" sz="1700" b="1" dirty="0" smtClean="0"/>
              <a:t>Increase </a:t>
            </a:r>
            <a:r>
              <a:rPr lang="en-US" sz="1700" b="1" dirty="0"/>
              <a:t>the </a:t>
            </a:r>
            <a:r>
              <a:rPr lang="en-US" sz="1700" b="1" dirty="0" smtClean="0"/>
              <a:t>Size </a:t>
            </a:r>
            <a:r>
              <a:rPr lang="en-US" sz="1700" b="1" dirty="0"/>
              <a:t>of the Aftermarket</a:t>
            </a:r>
          </a:p>
          <a:p>
            <a:pPr marL="690563" lvl="3" indent="-179388">
              <a:buFont typeface="Arial" pitchFamily="34" charset="0"/>
              <a:buChar char="•"/>
            </a:pPr>
            <a:r>
              <a:rPr lang="en-US" sz="1600" dirty="0"/>
              <a:t>Expand availability beyond traditional categories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876800" y="917651"/>
            <a:ext cx="3320333" cy="455310"/>
            <a:chOff x="4528267" y="1070051"/>
            <a:chExt cx="3320333" cy="455310"/>
          </a:xfrm>
        </p:grpSpPr>
        <p:sp>
          <p:nvSpPr>
            <p:cNvPr id="12" name="TextBox 11"/>
            <p:cNvSpPr txBox="1"/>
            <p:nvPr/>
          </p:nvSpPr>
          <p:spPr>
            <a:xfrm>
              <a:off x="4528267" y="1070051"/>
              <a:ext cx="22535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/>
                <a:t>Aftermarket with</a:t>
              </a:r>
              <a:endParaRPr lang="en-US" sz="2200" b="1" dirty="0"/>
            </a:p>
          </p:txBody>
        </p:sp>
        <p:pic>
          <p:nvPicPr>
            <p:cNvPr id="17" name="Picture 2" descr="N:\ALL\LOGOS\Dorman_HeavyDuty_Logo\Dorman HD Solutions Logo - RGB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4545" y="1070051"/>
              <a:ext cx="1184055" cy="4553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55370" y="3733800"/>
            <a:ext cx="3730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6600"/>
                </a:solidFill>
              </a:rPr>
              <a:t>How we do it….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13" name="Title 3"/>
          <p:cNvSpPr txBox="1">
            <a:spLocks/>
          </p:cNvSpPr>
          <p:nvPr/>
        </p:nvSpPr>
        <p:spPr>
          <a:xfrm>
            <a:off x="0" y="76200"/>
            <a:ext cx="8686800" cy="533400"/>
          </a:xfrm>
          <a:prstGeom prst="rect">
            <a:avLst/>
          </a:prstGeom>
          <a:effectLst>
            <a:glow rad="127000">
              <a:schemeClr val="bg1"/>
            </a:glow>
            <a:outerShdw blurRad="25400" dist="25400" dir="2700000" algn="tl" rotWithShape="0">
              <a:prstClr val="black">
                <a:alpha val="31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i="1" dirty="0" smtClean="0">
                <a:solidFill>
                  <a:srgbClr val="FF6600"/>
                </a:solidFill>
              </a:rPr>
              <a:t>Growing Revenue Opportunities</a:t>
            </a:r>
            <a:endParaRPr lang="en-US" sz="30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78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02" y="714702"/>
            <a:ext cx="8962698" cy="3505200"/>
          </a:xfrm>
        </p:spPr>
        <p:txBody>
          <a:bodyPr>
            <a:noAutofit/>
          </a:bodyPr>
          <a:lstStyle/>
          <a:p>
            <a:pPr marL="457200" indent="-457200">
              <a:spcBef>
                <a:spcPts val="500"/>
              </a:spcBef>
              <a:spcAft>
                <a:spcPts val="500"/>
              </a:spcAft>
              <a:buClr>
                <a:srgbClr val="FF6600"/>
              </a:buClr>
              <a:buFont typeface="Arial" pitchFamily="34" charset="0"/>
              <a:buChar char="►"/>
              <a:tabLst>
                <a:tab pos="5603875" algn="l"/>
              </a:tabLst>
            </a:pPr>
            <a:r>
              <a:rPr lang="en-US" sz="2600" dirty="0" smtClean="0"/>
              <a:t>Average </a:t>
            </a:r>
            <a:r>
              <a:rPr lang="en-US" sz="2600" dirty="0"/>
              <a:t>F</a:t>
            </a:r>
            <a:r>
              <a:rPr lang="en-US" sz="2600" dirty="0" smtClean="0"/>
              <a:t>ill Rate:	</a:t>
            </a:r>
            <a:r>
              <a:rPr lang="en-US" sz="2600" b="1" dirty="0" smtClean="0"/>
              <a:t>97.0%</a:t>
            </a:r>
          </a:p>
          <a:p>
            <a:pPr marL="457200" indent="-457200">
              <a:spcBef>
                <a:spcPts val="500"/>
              </a:spcBef>
              <a:spcAft>
                <a:spcPts val="500"/>
              </a:spcAft>
              <a:buClr>
                <a:srgbClr val="FF6600"/>
              </a:buClr>
              <a:buFont typeface="Arial" pitchFamily="34" charset="0"/>
              <a:buChar char="►"/>
              <a:tabLst>
                <a:tab pos="5603875" algn="l"/>
              </a:tabLst>
            </a:pPr>
            <a:r>
              <a:rPr lang="en-US" sz="2600" dirty="0" smtClean="0"/>
              <a:t>Number of 2013 SKUs Introduced:	</a:t>
            </a:r>
            <a:r>
              <a:rPr lang="en-US" sz="2600" b="1" dirty="0" smtClean="0"/>
              <a:t>57</a:t>
            </a:r>
          </a:p>
          <a:p>
            <a:pPr marL="457200" indent="-457200">
              <a:spcBef>
                <a:spcPts val="500"/>
              </a:spcBef>
              <a:spcAft>
                <a:spcPts val="500"/>
              </a:spcAft>
              <a:buClr>
                <a:srgbClr val="FF6600"/>
              </a:buClr>
              <a:buFont typeface="Arial" pitchFamily="34" charset="0"/>
              <a:buChar char="►"/>
              <a:tabLst>
                <a:tab pos="5603875" algn="l"/>
              </a:tabLst>
            </a:pPr>
            <a:r>
              <a:rPr lang="en-US" sz="2600" dirty="0" smtClean="0"/>
              <a:t>Total SKUs Offered </a:t>
            </a:r>
            <a:r>
              <a:rPr lang="en-US" sz="2000" dirty="0" smtClean="0"/>
              <a:t>(as of 1/14)</a:t>
            </a:r>
            <a:r>
              <a:rPr lang="en-US" sz="2600" dirty="0" smtClean="0"/>
              <a:t>:</a:t>
            </a:r>
            <a:r>
              <a:rPr lang="en-US" sz="2600" b="1" dirty="0" smtClean="0"/>
              <a:t>	324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7162800" cy="457200"/>
          </a:xfrm>
          <a:effectLst>
            <a:glow rad="127000">
              <a:schemeClr val="bg1"/>
            </a:glow>
          </a:effectLst>
        </p:spPr>
        <p:txBody>
          <a:bodyPr>
            <a:noAutofit/>
          </a:bodyPr>
          <a:lstStyle/>
          <a:p>
            <a:r>
              <a:rPr lang="en-US" b="1" i="1" dirty="0" smtClean="0">
                <a:solidFill>
                  <a:srgbClr val="000000"/>
                </a:solidFill>
              </a:rPr>
              <a:t>2013 Overview by the Numbers</a:t>
            </a:r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52400" y="2385235"/>
            <a:ext cx="8839200" cy="3693037"/>
            <a:chOff x="152400" y="2406501"/>
            <a:chExt cx="8839200" cy="3693037"/>
          </a:xfrm>
        </p:grpSpPr>
        <p:sp>
          <p:nvSpPr>
            <p:cNvPr id="4" name="Rounded Rectangle 3"/>
            <p:cNvSpPr/>
            <p:nvPr/>
          </p:nvSpPr>
          <p:spPr>
            <a:xfrm>
              <a:off x="152400" y="2441938"/>
              <a:ext cx="8839200" cy="3657600"/>
            </a:xfrm>
            <a:prstGeom prst="roundRect">
              <a:avLst>
                <a:gd name="adj" fmla="val 5911"/>
              </a:avLst>
            </a:prstGeom>
            <a:solidFill>
              <a:schemeClr val="bg1"/>
            </a:solidFill>
            <a:ln>
              <a:solidFill>
                <a:srgbClr val="FF66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52400" y="2406501"/>
              <a:ext cx="88392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0000"/>
                  </a:solidFill>
                </a:rPr>
                <a:t>2013’s Most Popular SKUs</a:t>
              </a:r>
              <a:endParaRPr lang="en-US" sz="22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228600" y="2819400"/>
              <a:ext cx="8686800" cy="0"/>
            </a:xfrm>
            <a:prstGeom prst="line">
              <a:avLst/>
            </a:prstGeom>
            <a:ln w="1905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297711" y="2861932"/>
            <a:ext cx="2698899" cy="1489440"/>
            <a:chOff x="297711" y="2861932"/>
            <a:chExt cx="2698899" cy="1489440"/>
          </a:xfrm>
        </p:grpSpPr>
        <p:grpSp>
          <p:nvGrpSpPr>
            <p:cNvPr id="23" name="Group 22"/>
            <p:cNvGrpSpPr/>
            <p:nvPr/>
          </p:nvGrpSpPr>
          <p:grpSpPr>
            <a:xfrm>
              <a:off x="326066" y="2878630"/>
              <a:ext cx="2670544" cy="1472742"/>
              <a:chOff x="326066" y="2878630"/>
              <a:chExt cx="2670544" cy="1472742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326066" y="2903572"/>
                <a:ext cx="2670544" cy="1447800"/>
                <a:chOff x="326066" y="2911545"/>
                <a:chExt cx="2670544" cy="1447800"/>
              </a:xfrm>
            </p:grpSpPr>
            <p:sp>
              <p:nvSpPr>
                <p:cNvPr id="13" name="Rectangle 12"/>
                <p:cNvSpPr/>
                <p:nvPr/>
              </p:nvSpPr>
              <p:spPr>
                <a:xfrm>
                  <a:off x="326066" y="2911545"/>
                  <a:ext cx="2667000" cy="14478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1240465" y="3276600"/>
                  <a:ext cx="1756145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b="1" dirty="0" smtClean="0">
                      <a:solidFill>
                        <a:srgbClr val="FF6600"/>
                      </a:solidFill>
                    </a:rPr>
                    <a:t>924-5402</a:t>
                  </a:r>
                </a:p>
                <a:p>
                  <a:pPr algn="r"/>
                  <a:r>
                    <a:rPr lang="en-US" sz="1600" b="1" dirty="0" smtClean="0"/>
                    <a:t>Hood Cable</a:t>
                  </a:r>
                </a:p>
                <a:p>
                  <a:pPr algn="r"/>
                  <a:r>
                    <a:rPr lang="en-US" sz="1600" b="1" dirty="0" err="1" smtClean="0"/>
                    <a:t>Peterbilt</a:t>
                  </a:r>
                  <a:endParaRPr lang="en-US" sz="1600" b="1" dirty="0" smtClean="0"/>
                </a:p>
                <a:p>
                  <a:pPr algn="r"/>
                  <a:r>
                    <a:rPr lang="en-US" sz="1600" dirty="0" smtClean="0"/>
                    <a:t>Pop Code: A</a:t>
                  </a:r>
                  <a:endParaRPr lang="en-US" sz="1600" dirty="0"/>
                </a:p>
              </p:txBody>
            </p:sp>
          </p:grpSp>
          <p:pic>
            <p:nvPicPr>
              <p:cNvPr id="14" name="Picture 2" descr="I:\Images\MasterAuto\924-5402-007.jpg"/>
              <p:cNvPicPr>
                <a:picLocks noChangeAspect="1" noChangeArrowheads="1"/>
              </p:cNvPicPr>
              <p:nvPr/>
            </p:nvPicPr>
            <p:blipFill>
              <a:blip r:embed="rId3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1108031">
                <a:off x="454173" y="2878630"/>
                <a:ext cx="1860249" cy="144168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9" name="TextBox 38"/>
            <p:cNvSpPr txBox="1"/>
            <p:nvPr/>
          </p:nvSpPr>
          <p:spPr>
            <a:xfrm>
              <a:off x="297711" y="2861932"/>
              <a:ext cx="457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solidFill>
                    <a:srgbClr val="FF6600"/>
                  </a:solidFill>
                </a:rPr>
                <a:t>1</a:t>
              </a:r>
              <a:endParaRPr lang="en-US" sz="2400" b="1" i="1" dirty="0">
                <a:solidFill>
                  <a:srgbClr val="FF6600"/>
                </a:solidFill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200400" y="2863701"/>
            <a:ext cx="2706872" cy="1487671"/>
            <a:chOff x="3200400" y="2863701"/>
            <a:chExt cx="2706872" cy="1487671"/>
          </a:xfrm>
        </p:grpSpPr>
        <p:grpSp>
          <p:nvGrpSpPr>
            <p:cNvPr id="46" name="Group 45"/>
            <p:cNvGrpSpPr/>
            <p:nvPr/>
          </p:nvGrpSpPr>
          <p:grpSpPr>
            <a:xfrm>
              <a:off x="3200400" y="2863701"/>
              <a:ext cx="2706872" cy="1487671"/>
              <a:chOff x="3200400" y="2863701"/>
              <a:chExt cx="2706872" cy="1487671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3236728" y="2903572"/>
                <a:ext cx="2670544" cy="1447800"/>
                <a:chOff x="326066" y="2911545"/>
                <a:chExt cx="2670544" cy="1447800"/>
              </a:xfrm>
            </p:grpSpPr>
            <p:sp>
              <p:nvSpPr>
                <p:cNvPr id="25" name="Rectangle 24"/>
                <p:cNvSpPr/>
                <p:nvPr/>
              </p:nvSpPr>
              <p:spPr>
                <a:xfrm>
                  <a:off x="326066" y="2911545"/>
                  <a:ext cx="2667000" cy="14478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1240465" y="3276600"/>
                  <a:ext cx="1756145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b="1" dirty="0" smtClean="0">
                      <a:solidFill>
                        <a:srgbClr val="FF6600"/>
                      </a:solidFill>
                    </a:rPr>
                    <a:t>924-5401</a:t>
                  </a:r>
                </a:p>
                <a:p>
                  <a:pPr algn="r"/>
                  <a:r>
                    <a:rPr lang="en-US" sz="1600" b="1" dirty="0" smtClean="0"/>
                    <a:t>Door Check</a:t>
                  </a:r>
                </a:p>
                <a:p>
                  <a:pPr algn="r"/>
                  <a:r>
                    <a:rPr lang="en-US" sz="1600" b="1" dirty="0" err="1" smtClean="0"/>
                    <a:t>Peterbilt</a:t>
                  </a:r>
                  <a:endParaRPr lang="en-US" sz="1600" b="1" dirty="0" smtClean="0"/>
                </a:p>
                <a:p>
                  <a:pPr algn="r"/>
                  <a:r>
                    <a:rPr lang="en-US" sz="1600" dirty="0" smtClean="0"/>
                    <a:t>Pop Code: B</a:t>
                  </a:r>
                  <a:endParaRPr lang="en-US" sz="1600" dirty="0"/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3200400" y="2863701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FF6600"/>
                    </a:solidFill>
                  </a:rPr>
                  <a:t>2</a:t>
                </a:r>
                <a:endParaRPr lang="en-US" sz="2400" b="1" i="1" dirty="0">
                  <a:solidFill>
                    <a:srgbClr val="FF6600"/>
                  </a:solidFill>
                </a:endParaRPr>
              </a:p>
            </p:txBody>
          </p:sp>
        </p:grpSp>
        <p:pic>
          <p:nvPicPr>
            <p:cNvPr id="1027" name="Picture 3" descr="I:\Images\MasterAuto\924-5401-007.jpg"/>
            <p:cNvPicPr>
              <a:picLocks noChangeAspect="1" noChangeArrowheads="1"/>
            </p:cNvPicPr>
            <p:nvPr/>
          </p:nvPicPr>
          <p:blipFill>
            <a:blip r:embed="rId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8254" y="3048000"/>
              <a:ext cx="1562979" cy="12285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Group 51"/>
          <p:cNvGrpSpPr/>
          <p:nvPr/>
        </p:nvGrpSpPr>
        <p:grpSpPr>
          <a:xfrm>
            <a:off x="6115497" y="2861932"/>
            <a:ext cx="2702437" cy="1489440"/>
            <a:chOff x="6115497" y="2861932"/>
            <a:chExt cx="2702437" cy="1489440"/>
          </a:xfrm>
        </p:grpSpPr>
        <p:grpSp>
          <p:nvGrpSpPr>
            <p:cNvPr id="47" name="Group 46"/>
            <p:cNvGrpSpPr/>
            <p:nvPr/>
          </p:nvGrpSpPr>
          <p:grpSpPr>
            <a:xfrm>
              <a:off x="6115497" y="2861932"/>
              <a:ext cx="2702437" cy="1489440"/>
              <a:chOff x="6115497" y="2861932"/>
              <a:chExt cx="2702437" cy="1489440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6147390" y="2903572"/>
                <a:ext cx="2670544" cy="1447800"/>
                <a:chOff x="326066" y="2911545"/>
                <a:chExt cx="2670544" cy="1447800"/>
              </a:xfrm>
            </p:grpSpPr>
            <p:sp>
              <p:nvSpPr>
                <p:cNvPr id="28" name="Rectangle 27"/>
                <p:cNvSpPr/>
                <p:nvPr/>
              </p:nvSpPr>
              <p:spPr>
                <a:xfrm>
                  <a:off x="326066" y="2911545"/>
                  <a:ext cx="2667000" cy="14478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1240465" y="3276600"/>
                  <a:ext cx="1756145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b="1" dirty="0" smtClean="0">
                      <a:solidFill>
                        <a:srgbClr val="FF6600"/>
                      </a:solidFill>
                    </a:rPr>
                    <a:t>603-5201</a:t>
                  </a:r>
                </a:p>
                <a:p>
                  <a:pPr algn="r"/>
                  <a:r>
                    <a:rPr lang="en-US" sz="1600" b="1" dirty="0" smtClean="0"/>
                    <a:t>Fluid Reservoir</a:t>
                  </a:r>
                </a:p>
                <a:p>
                  <a:pPr algn="r"/>
                  <a:r>
                    <a:rPr lang="en-US" sz="1600" b="1" dirty="0" smtClean="0"/>
                    <a:t>Freightliner</a:t>
                  </a:r>
                </a:p>
                <a:p>
                  <a:pPr algn="r"/>
                  <a:r>
                    <a:rPr lang="en-US" sz="1600" dirty="0" smtClean="0"/>
                    <a:t>Pop Code: B</a:t>
                  </a:r>
                  <a:endParaRPr lang="en-US" sz="1600" dirty="0"/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>
                <a:off x="6115497" y="2861932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FF6600"/>
                    </a:solidFill>
                  </a:rPr>
                  <a:t>3</a:t>
                </a:r>
                <a:endParaRPr lang="en-US" sz="2400" b="1" i="1" dirty="0">
                  <a:solidFill>
                    <a:srgbClr val="FF6600"/>
                  </a:solidFill>
                </a:endParaRPr>
              </a:p>
            </p:txBody>
          </p:sp>
        </p:grpSp>
        <p:pic>
          <p:nvPicPr>
            <p:cNvPr id="1028" name="Picture 4" descr="I:\Images\MasterAuto\603-5201-007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059768">
              <a:off x="6170345" y="3152639"/>
              <a:ext cx="1476541" cy="8443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Group 52"/>
          <p:cNvGrpSpPr/>
          <p:nvPr/>
        </p:nvGrpSpPr>
        <p:grpSpPr>
          <a:xfrm>
            <a:off x="292398" y="4451499"/>
            <a:ext cx="2704212" cy="1481468"/>
            <a:chOff x="292398" y="4451499"/>
            <a:chExt cx="2704212" cy="1481468"/>
          </a:xfrm>
        </p:grpSpPr>
        <p:grpSp>
          <p:nvGrpSpPr>
            <p:cNvPr id="48" name="Group 47"/>
            <p:cNvGrpSpPr/>
            <p:nvPr/>
          </p:nvGrpSpPr>
          <p:grpSpPr>
            <a:xfrm>
              <a:off x="292398" y="4451499"/>
              <a:ext cx="2704212" cy="1481468"/>
              <a:chOff x="292398" y="4451499"/>
              <a:chExt cx="2704212" cy="1481468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326066" y="4485167"/>
                <a:ext cx="2670544" cy="1447800"/>
                <a:chOff x="326066" y="2911545"/>
                <a:chExt cx="2670544" cy="1447800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326066" y="2911545"/>
                  <a:ext cx="2667000" cy="14478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1240465" y="3276600"/>
                  <a:ext cx="1756145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b="1" dirty="0" smtClean="0">
                      <a:solidFill>
                        <a:srgbClr val="FF6600"/>
                      </a:solidFill>
                    </a:rPr>
                    <a:t>924-5403</a:t>
                  </a:r>
                </a:p>
                <a:p>
                  <a:pPr algn="r"/>
                  <a:r>
                    <a:rPr lang="en-US" sz="1600" b="1" dirty="0" smtClean="0"/>
                    <a:t>Wiper Nozzle Kit</a:t>
                  </a:r>
                </a:p>
                <a:p>
                  <a:pPr algn="r"/>
                  <a:r>
                    <a:rPr lang="en-US" sz="1600" b="1" dirty="0" err="1" smtClean="0"/>
                    <a:t>Peterbilt</a:t>
                  </a:r>
                  <a:endParaRPr lang="en-US" sz="1600" b="1" dirty="0" smtClean="0"/>
                </a:p>
                <a:p>
                  <a:pPr algn="r"/>
                  <a:r>
                    <a:rPr lang="en-US" sz="1600" dirty="0" smtClean="0"/>
                    <a:t>Pop Code: A</a:t>
                  </a:r>
                  <a:endParaRPr lang="en-US" sz="1600" dirty="0"/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292398" y="4451499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FF6600"/>
                    </a:solidFill>
                  </a:rPr>
                  <a:t>4</a:t>
                </a:r>
                <a:endParaRPr lang="en-US" sz="2400" b="1" i="1" dirty="0">
                  <a:solidFill>
                    <a:srgbClr val="FF6600"/>
                  </a:solidFill>
                </a:endParaRPr>
              </a:p>
            </p:txBody>
          </p:sp>
        </p:grpSp>
        <p:pic>
          <p:nvPicPr>
            <p:cNvPr id="1029" name="Picture 5" descr="I:\Images\MasterAuto\924-5403-007.jpg"/>
            <p:cNvPicPr>
              <a:picLocks noChangeAspect="1" noChangeArrowheads="1"/>
            </p:cNvPicPr>
            <p:nvPr/>
          </p:nvPicPr>
          <p:blipFill>
            <a:blip r:embed="rId6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4574952"/>
              <a:ext cx="1039688" cy="1313714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Group 53"/>
          <p:cNvGrpSpPr/>
          <p:nvPr/>
        </p:nvGrpSpPr>
        <p:grpSpPr>
          <a:xfrm>
            <a:off x="3195087" y="4453268"/>
            <a:ext cx="2712185" cy="1479699"/>
            <a:chOff x="3195087" y="4453268"/>
            <a:chExt cx="2712185" cy="1479699"/>
          </a:xfrm>
        </p:grpSpPr>
        <p:grpSp>
          <p:nvGrpSpPr>
            <p:cNvPr id="49" name="Group 48"/>
            <p:cNvGrpSpPr/>
            <p:nvPr/>
          </p:nvGrpSpPr>
          <p:grpSpPr>
            <a:xfrm>
              <a:off x="3195087" y="4453268"/>
              <a:ext cx="2712185" cy="1479699"/>
              <a:chOff x="3195087" y="4453268"/>
              <a:chExt cx="2712185" cy="1479699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3236728" y="4485167"/>
                <a:ext cx="2670544" cy="1447800"/>
                <a:chOff x="326066" y="2911545"/>
                <a:chExt cx="2670544" cy="14478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326066" y="2911545"/>
                  <a:ext cx="2667000" cy="14478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1240465" y="3276600"/>
                  <a:ext cx="1756145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b="1" dirty="0" smtClean="0">
                      <a:solidFill>
                        <a:srgbClr val="FF6600"/>
                      </a:solidFill>
                    </a:rPr>
                    <a:t>603-5103</a:t>
                  </a:r>
                </a:p>
                <a:p>
                  <a:pPr algn="r"/>
                  <a:r>
                    <a:rPr lang="en-US" sz="1600" b="1" dirty="0" smtClean="0"/>
                    <a:t>Fluid Reservoir</a:t>
                  </a:r>
                </a:p>
                <a:p>
                  <a:pPr algn="r"/>
                  <a:r>
                    <a:rPr lang="en-US" sz="1600" b="1" dirty="0" smtClean="0"/>
                    <a:t>International</a:t>
                  </a:r>
                </a:p>
                <a:p>
                  <a:pPr algn="r"/>
                  <a:r>
                    <a:rPr lang="en-US" sz="1600" dirty="0" smtClean="0"/>
                    <a:t>Pop Code: D</a:t>
                  </a:r>
                  <a:endParaRPr lang="en-US" sz="1600" dirty="0"/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3195087" y="4453268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FF6600"/>
                    </a:solidFill>
                  </a:rPr>
                  <a:t>5</a:t>
                </a:r>
                <a:endParaRPr lang="en-US" sz="2400" b="1" i="1" dirty="0">
                  <a:solidFill>
                    <a:srgbClr val="FF6600"/>
                  </a:solidFill>
                </a:endParaRPr>
              </a:p>
            </p:txBody>
          </p:sp>
        </p:grpSp>
        <p:pic>
          <p:nvPicPr>
            <p:cNvPr id="1030" name="Picture 6" descr="I:\Images\MasterAuto\603-5103-007.jpg"/>
            <p:cNvPicPr>
              <a:picLocks noChangeAspect="1" noChangeArrowheads="1"/>
            </p:cNvPicPr>
            <p:nvPr/>
          </p:nvPicPr>
          <p:blipFill>
            <a:blip r:embed="rId7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0268" y="4662550"/>
              <a:ext cx="1238325" cy="121548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Group 54"/>
          <p:cNvGrpSpPr/>
          <p:nvPr/>
        </p:nvGrpSpPr>
        <p:grpSpPr>
          <a:xfrm>
            <a:off x="6110184" y="4451499"/>
            <a:ext cx="2707750" cy="1481468"/>
            <a:chOff x="6110184" y="4451499"/>
            <a:chExt cx="2707750" cy="1481468"/>
          </a:xfrm>
        </p:grpSpPr>
        <p:grpSp>
          <p:nvGrpSpPr>
            <p:cNvPr id="50" name="Group 49"/>
            <p:cNvGrpSpPr/>
            <p:nvPr/>
          </p:nvGrpSpPr>
          <p:grpSpPr>
            <a:xfrm>
              <a:off x="6110184" y="4451499"/>
              <a:ext cx="2707750" cy="1481468"/>
              <a:chOff x="6110184" y="4451499"/>
              <a:chExt cx="2707750" cy="1481468"/>
            </a:xfrm>
          </p:grpSpPr>
          <p:grpSp>
            <p:nvGrpSpPr>
              <p:cNvPr id="36" name="Group 35"/>
              <p:cNvGrpSpPr/>
              <p:nvPr/>
            </p:nvGrpSpPr>
            <p:grpSpPr>
              <a:xfrm>
                <a:off x="6147390" y="4485167"/>
                <a:ext cx="2670544" cy="1447800"/>
                <a:chOff x="326066" y="2911545"/>
                <a:chExt cx="2670544" cy="14478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326066" y="2911545"/>
                  <a:ext cx="2667000" cy="1447800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1240465" y="3276600"/>
                  <a:ext cx="1756145" cy="10772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600" b="1" dirty="0" smtClean="0">
                      <a:solidFill>
                        <a:srgbClr val="FF6600"/>
                      </a:solidFill>
                    </a:rPr>
                    <a:t>603-5202</a:t>
                  </a:r>
                  <a:endParaRPr lang="en-US" sz="1600" b="1" dirty="0">
                    <a:solidFill>
                      <a:srgbClr val="FF6600"/>
                    </a:solidFill>
                  </a:endParaRPr>
                </a:p>
                <a:p>
                  <a:pPr algn="r"/>
                  <a:r>
                    <a:rPr lang="en-US" sz="1600" b="1" dirty="0"/>
                    <a:t>Fluid Reservoir</a:t>
                  </a:r>
                </a:p>
                <a:p>
                  <a:pPr algn="r"/>
                  <a:r>
                    <a:rPr lang="en-US" sz="1600" b="1" dirty="0"/>
                    <a:t>Freightliner</a:t>
                  </a:r>
                </a:p>
                <a:p>
                  <a:pPr algn="r"/>
                  <a:r>
                    <a:rPr lang="en-US" sz="1600" dirty="0"/>
                    <a:t>Pop Code: B</a:t>
                  </a:r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6110184" y="4451499"/>
                <a:ext cx="45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i="1" dirty="0" smtClean="0">
                    <a:solidFill>
                      <a:srgbClr val="FF6600"/>
                    </a:solidFill>
                  </a:rPr>
                  <a:t>6</a:t>
                </a:r>
                <a:endParaRPr lang="en-US" sz="2400" b="1" i="1" dirty="0">
                  <a:solidFill>
                    <a:srgbClr val="FF6600"/>
                  </a:solidFill>
                </a:endParaRPr>
              </a:p>
            </p:txBody>
          </p:sp>
        </p:grpSp>
        <p:pic>
          <p:nvPicPr>
            <p:cNvPr id="1031" name="Picture 7" descr="I:\Images\MasterAuto\603-5202-007.jpg"/>
            <p:cNvPicPr>
              <a:picLocks noChangeAspect="1" noChangeArrowheads="1"/>
            </p:cNvPicPr>
            <p:nvPr/>
          </p:nvPicPr>
          <p:blipFill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693672">
              <a:off x="6113287" y="4658097"/>
              <a:ext cx="1490159" cy="1033318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4941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562600" y="4482854"/>
            <a:ext cx="3352800" cy="1640031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38200" y="4275150"/>
            <a:ext cx="3352800" cy="1897049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838200"/>
            <a:ext cx="4267200" cy="5257800"/>
          </a:xfrm>
        </p:spPr>
        <p:txBody>
          <a:bodyPr/>
          <a:lstStyle/>
          <a:p>
            <a:pPr>
              <a:buClr>
                <a:srgbClr val="FF8601"/>
              </a:buClr>
              <a:buFont typeface="Arial" pitchFamily="34" charset="0"/>
              <a:buChar char="►"/>
            </a:pPr>
            <a:r>
              <a:rPr lang="en-US" b="1" dirty="0"/>
              <a:t>Coolant Tubes</a:t>
            </a:r>
          </a:p>
          <a:p>
            <a:pPr marL="571500" indent="-171450">
              <a:spcBef>
                <a:spcPts val="200"/>
              </a:spcBef>
              <a:spcAft>
                <a:spcPts val="200"/>
              </a:spcAft>
            </a:pPr>
            <a:r>
              <a:rPr lang="en-US" sz="1800" dirty="0"/>
              <a:t>High replacement rates due to: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Poor design</a:t>
            </a:r>
          </a:p>
          <a:p>
            <a:pPr lvl="2"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Low-grade steel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Exposure to high temperatures from engine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Rust and corrosion 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Engine vibrations cause parts to fatigue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838200"/>
            <a:ext cx="4343400" cy="5257800"/>
          </a:xfrm>
        </p:spPr>
        <p:txBody>
          <a:bodyPr/>
          <a:lstStyle/>
          <a:p>
            <a:pPr>
              <a:buClr>
                <a:srgbClr val="FF8601"/>
              </a:buClr>
              <a:buFont typeface="Arial" pitchFamily="34" charset="0"/>
              <a:buChar char="►"/>
            </a:pPr>
            <a:r>
              <a:rPr lang="en-US" b="1" dirty="0"/>
              <a:t>Fluid Reservoirs</a:t>
            </a:r>
          </a:p>
          <a:p>
            <a:pPr marL="514350" indent="-171450"/>
            <a:r>
              <a:rPr lang="en-US" sz="1800" dirty="0"/>
              <a:t>High replacement rates due to:</a:t>
            </a:r>
          </a:p>
          <a:p>
            <a:pPr lvl="1"/>
            <a:r>
              <a:rPr lang="en-US" sz="1600" dirty="0"/>
              <a:t>High temperatures from the engine</a:t>
            </a:r>
          </a:p>
          <a:p>
            <a:pPr lvl="2"/>
            <a:r>
              <a:rPr lang="en-US" sz="1600" dirty="0"/>
              <a:t>Melt materials</a:t>
            </a:r>
          </a:p>
          <a:p>
            <a:pPr lvl="2"/>
            <a:r>
              <a:rPr lang="en-US" sz="1600" dirty="0"/>
              <a:t>Warp bottles</a:t>
            </a:r>
          </a:p>
          <a:p>
            <a:pPr lvl="1"/>
            <a:r>
              <a:rPr lang="en-US" sz="1600" dirty="0"/>
              <a:t>Vibrations from the engine</a:t>
            </a:r>
          </a:p>
          <a:p>
            <a:pPr lvl="2"/>
            <a:r>
              <a:rPr lang="en-US" sz="1600" dirty="0"/>
              <a:t>Mounting points wear and break</a:t>
            </a:r>
          </a:p>
          <a:p>
            <a:pPr lvl="2"/>
            <a:r>
              <a:rPr lang="en-US" sz="1600" dirty="0"/>
              <a:t>Bottles can crack over time</a:t>
            </a:r>
          </a:p>
          <a:p>
            <a:endParaRPr lang="en-US" sz="1600" dirty="0"/>
          </a:p>
        </p:txBody>
      </p:sp>
      <p:pic>
        <p:nvPicPr>
          <p:cNvPr id="7" name="Picture 5" descr="\\Rbfs1\prodimg\Images\ToBeConverted\Heavy Duty Parts\936-5403-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289562"/>
            <a:ext cx="1374801" cy="107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\\Rbfs1\prodimg\Images\ToBeConverted\Heavy Duty Parts\603-5401-00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5" y="4549686"/>
            <a:ext cx="1141608" cy="150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rbfs1.rb.net\home\mlawson\My Documents\My Pictures\Failed Parts\Fluid Reservoir Unknow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09" b="5359"/>
          <a:stretch/>
        </p:blipFill>
        <p:spPr bwMode="auto">
          <a:xfrm rot="5400000">
            <a:off x="4373510" y="3727265"/>
            <a:ext cx="2011400" cy="1567273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\\Rbfs1\prodimg\Images\ToBeConverted\Heavy Duty Parts\603-5201-00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200690"/>
            <a:ext cx="1546042" cy="88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\\rbfs1\public\Engineering_public\PGHD\HD Picture Library\Trucks\Trucks 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733800"/>
            <a:ext cx="1864647" cy="1398486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\\Rbfs1\prodimg\Images\ToBeConverted\Heavy Duty Parts\936-5201-00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4880">
            <a:off x="1110570" y="5247134"/>
            <a:ext cx="2202882" cy="87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4456806" y="1174899"/>
            <a:ext cx="0" cy="4834268"/>
          </a:xfrm>
          <a:prstGeom prst="line">
            <a:avLst/>
          </a:prstGeom>
          <a:ln w="28575">
            <a:solidFill>
              <a:srgbClr val="FF6600">
                <a:alpha val="7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977473" y="3656450"/>
            <a:ext cx="22135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FF6600"/>
                </a:solidFill>
              </a:rPr>
              <a:t>Material upgraded to stainless steel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44673" y="3655911"/>
            <a:ext cx="2670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FF6600"/>
                </a:solidFill>
              </a:rPr>
              <a:t>Reservoirs feature improved clear design that eliminates indicator ports</a:t>
            </a:r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0" y="76200"/>
            <a:ext cx="8686800" cy="533400"/>
          </a:xfrm>
          <a:prstGeom prst="rect">
            <a:avLst/>
          </a:prstGeom>
          <a:effectLst>
            <a:glow rad="127000">
              <a:schemeClr val="bg1"/>
            </a:glow>
            <a:outerShdw blurRad="25400" dist="25400" dir="2700000" algn="tl" rotWithShape="0">
              <a:prstClr val="black">
                <a:alpha val="31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i="1" dirty="0" smtClean="0">
                <a:solidFill>
                  <a:srgbClr val="FF6600"/>
                </a:solidFill>
              </a:rPr>
              <a:t>Product Offering</a:t>
            </a:r>
            <a:endParaRPr lang="en-US" sz="3000" b="1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229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5562600" y="4070332"/>
            <a:ext cx="3352800" cy="2025668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38200" y="4070332"/>
            <a:ext cx="3352800" cy="2025668"/>
          </a:xfrm>
          <a:prstGeom prst="rect">
            <a:avLst/>
          </a:prstGeom>
          <a:solidFill>
            <a:schemeClr val="bg1"/>
          </a:solidFill>
          <a:ln w="63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4267200" cy="5257800"/>
          </a:xfrm>
        </p:spPr>
        <p:txBody>
          <a:bodyPr>
            <a:normAutofit/>
          </a:bodyPr>
          <a:lstStyle/>
          <a:p>
            <a:pPr>
              <a:buClr>
                <a:srgbClr val="FF8601"/>
              </a:buClr>
              <a:buFont typeface="Arial" pitchFamily="34" charset="0"/>
              <a:buChar char="►"/>
            </a:pPr>
            <a:r>
              <a:rPr lang="en-US" b="1" dirty="0"/>
              <a:t>Door Handles</a:t>
            </a:r>
          </a:p>
          <a:p>
            <a:pPr marL="571500" indent="-171450"/>
            <a:r>
              <a:rPr lang="en-US" sz="1600" dirty="0"/>
              <a:t>High replacement rates due to:</a:t>
            </a:r>
          </a:p>
          <a:p>
            <a:pPr lvl="1"/>
            <a:r>
              <a:rPr lang="en-US" sz="1600" dirty="0"/>
              <a:t>High number of VIO</a:t>
            </a:r>
          </a:p>
          <a:p>
            <a:pPr lvl="1"/>
            <a:r>
              <a:rPr lang="en-US" sz="1600" dirty="0"/>
              <a:t>General wear and tear</a:t>
            </a:r>
          </a:p>
          <a:p>
            <a:pPr lvl="1"/>
            <a:r>
              <a:rPr lang="en-US" sz="1600" dirty="0"/>
              <a:t>Rust and corrosion from exposure to elements</a:t>
            </a:r>
          </a:p>
          <a:p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914400"/>
            <a:ext cx="4343400" cy="5257800"/>
          </a:xfrm>
        </p:spPr>
        <p:txBody>
          <a:bodyPr>
            <a:normAutofit/>
          </a:bodyPr>
          <a:lstStyle/>
          <a:p>
            <a:pPr>
              <a:buClr>
                <a:srgbClr val="FF8601"/>
              </a:buClr>
              <a:buFont typeface="Arial" pitchFamily="34" charset="0"/>
              <a:buChar char="►"/>
            </a:pPr>
            <a:r>
              <a:rPr lang="en-US" b="1" dirty="0"/>
              <a:t>Hood </a:t>
            </a:r>
            <a:r>
              <a:rPr lang="en-US" b="1" dirty="0" smtClean="0"/>
              <a:t>Springs</a:t>
            </a:r>
          </a:p>
          <a:p>
            <a:pPr marL="571500" indent="-171450">
              <a:spcBef>
                <a:spcPts val="200"/>
              </a:spcBef>
              <a:spcAft>
                <a:spcPts val="200"/>
              </a:spcAft>
            </a:pPr>
            <a:r>
              <a:rPr lang="en-US" sz="1800" dirty="0" smtClean="0"/>
              <a:t>High replacement rates due to: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600" dirty="0" smtClean="0"/>
              <a:t>High number of VIO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600" dirty="0" smtClean="0"/>
              <a:t>Exposure to elements</a:t>
            </a:r>
          </a:p>
          <a:p>
            <a:pPr lvl="2">
              <a:spcBef>
                <a:spcPts val="200"/>
              </a:spcBef>
              <a:spcAft>
                <a:spcPts val="200"/>
              </a:spcAft>
            </a:pPr>
            <a:r>
              <a:rPr lang="en-US" sz="1600" dirty="0" smtClean="0"/>
              <a:t>Extremely rust prone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en-US" sz="1600" dirty="0" smtClean="0"/>
              <a:t>Wear and tear</a:t>
            </a:r>
          </a:p>
          <a:p>
            <a:pPr lvl="2">
              <a:spcBef>
                <a:spcPts val="200"/>
              </a:spcBef>
              <a:spcAft>
                <a:spcPts val="200"/>
              </a:spcAft>
            </a:pPr>
            <a:r>
              <a:rPr lang="en-US" sz="1600" dirty="0" smtClean="0"/>
              <a:t>Opening and closing of hood causes part to stress</a:t>
            </a:r>
          </a:p>
          <a:p>
            <a:pPr marL="0" indent="0">
              <a:buClr>
                <a:srgbClr val="FF8601"/>
              </a:buClr>
              <a:buNone/>
            </a:pPr>
            <a:endParaRPr lang="en-US" sz="1600" b="1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" r="4978" b="5557"/>
          <a:stretch/>
        </p:blipFill>
        <p:spPr bwMode="auto">
          <a:xfrm>
            <a:off x="92149" y="3124200"/>
            <a:ext cx="2410589" cy="19589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7" descr="\\Rbfs1\prodimg\Images\ToBeConverted\Heavy Duty Parts\760-5106-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25" y="4191348"/>
            <a:ext cx="1323975" cy="106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\\rbfs1.rb.net\home\mlawson\My Documents\My Pictures\Failed Parts\Hood Spring Unknow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081" y="3592033"/>
            <a:ext cx="1920910" cy="144061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\\Rbfs1\prodimg\Images\ToBeConverted\Heavy Duty Parts\938-5408-007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32072">
            <a:off x="6872101" y="4677445"/>
            <a:ext cx="1973010" cy="879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\\Rbfs1\prodimg\Images\ToBeConverted\Heavy Duty Parts\938-5402-00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12857" flipV="1">
            <a:off x="6548926" y="5196954"/>
            <a:ext cx="1768091" cy="22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\\Rbfs1\prodimg\Images\ToBeConverted\Heavy Duty Parts\938-5201-007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872560">
            <a:off x="6400063" y="5214289"/>
            <a:ext cx="1209633" cy="62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4424907" y="1174899"/>
            <a:ext cx="0" cy="4834268"/>
          </a:xfrm>
          <a:prstGeom prst="line">
            <a:avLst/>
          </a:prstGeom>
          <a:ln w="28575">
            <a:solidFill>
              <a:srgbClr val="FF6600">
                <a:alpha val="72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8" descr="\\Rbfs1\prodimg\Images\ToBeConverted\Heavy Duty Parts\760-5401-00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06920" y="4889357"/>
            <a:ext cx="1231822" cy="102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\\Rbfs1\prodimg\Images\ToBeConverted\Heavy Duty Parts\938-5406-007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61684">
            <a:off x="7338633" y="4557160"/>
            <a:ext cx="1784356" cy="63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400800" y="35052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solidFill>
                  <a:srgbClr val="FF6600"/>
                </a:solidFill>
              </a:rPr>
              <a:t>Springs color coded</a:t>
            </a:r>
          </a:p>
          <a:p>
            <a:pPr algn="ctr"/>
            <a:r>
              <a:rPr lang="en-US" sz="1600" b="1" i="1" dirty="0" smtClean="0">
                <a:solidFill>
                  <a:srgbClr val="FF6600"/>
                </a:solidFill>
              </a:rPr>
              <a:t>for easy identification</a:t>
            </a:r>
          </a:p>
        </p:txBody>
      </p:sp>
      <p:sp>
        <p:nvSpPr>
          <p:cNvPr id="25" name="Title 3"/>
          <p:cNvSpPr txBox="1">
            <a:spLocks/>
          </p:cNvSpPr>
          <p:nvPr/>
        </p:nvSpPr>
        <p:spPr>
          <a:xfrm>
            <a:off x="0" y="76200"/>
            <a:ext cx="8686800" cy="533400"/>
          </a:xfrm>
          <a:prstGeom prst="rect">
            <a:avLst/>
          </a:prstGeom>
          <a:effectLst>
            <a:glow rad="127000">
              <a:schemeClr val="bg1"/>
            </a:glow>
            <a:outerShdw blurRad="25400" dist="25400" dir="2700000" algn="tl" rotWithShape="0">
              <a:prstClr val="black">
                <a:alpha val="31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i="1" dirty="0" smtClean="0">
                <a:solidFill>
                  <a:srgbClr val="FF6600"/>
                </a:solidFill>
              </a:rPr>
              <a:t>Product Offering </a:t>
            </a:r>
            <a:r>
              <a:rPr lang="en-US" sz="2400" i="1" dirty="0" smtClean="0">
                <a:solidFill>
                  <a:srgbClr val="FF6600"/>
                </a:solidFill>
              </a:rPr>
              <a:t>(continued)</a:t>
            </a:r>
            <a:endParaRPr lang="en-US" sz="2400" i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0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5131</TotalTime>
  <Words>1542</Words>
  <Application>Microsoft Office PowerPoint</Application>
  <PresentationFormat>On-screen Show (4:3)</PresentationFormat>
  <Paragraphs>374</Paragraphs>
  <Slides>27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4_Office Theme</vt:lpstr>
      <vt:lpstr>Custom Design</vt:lpstr>
      <vt:lpstr>2014</vt:lpstr>
      <vt:lpstr>Agenda</vt:lpstr>
      <vt:lpstr>Dorman Snapshot</vt:lpstr>
      <vt:lpstr>PowerPoint Presentation</vt:lpstr>
      <vt:lpstr>PowerPoint Presentation</vt:lpstr>
      <vt:lpstr>PowerPoint Presentation</vt:lpstr>
      <vt:lpstr>2013 Overview by the Numbers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New Products: Available Now!</vt:lpstr>
      <vt:lpstr>New Products: Available Now!</vt:lpstr>
      <vt:lpstr>New Products: Coming Soon!</vt:lpstr>
      <vt:lpstr>New Products: Coming Soon!</vt:lpstr>
      <vt:lpstr>New Products: Coming Soon!</vt:lpstr>
      <vt:lpstr>Medium Duty Diesel Engine Parts Offering</vt:lpstr>
      <vt:lpstr>Marketing Initiatives</vt:lpstr>
      <vt:lpstr>Marketing Initiatives</vt:lpstr>
      <vt:lpstr>PowerPoint Presentation</vt:lpstr>
      <vt:lpstr>PowerPoint Presentation</vt:lpstr>
      <vt:lpstr>PowerPoint Presentation</vt:lpstr>
      <vt:lpstr>THANK YOU!  We look forward to helping you grow your business! </vt:lpstr>
    </vt:vector>
  </TitlesOfParts>
  <Company>dorman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Lawson</dc:creator>
  <cp:lastModifiedBy>Scott Donnelly</cp:lastModifiedBy>
  <cp:revision>332</cp:revision>
  <cp:lastPrinted>2012-12-06T19:34:24Z</cp:lastPrinted>
  <dcterms:created xsi:type="dcterms:W3CDTF">2011-07-25T18:58:59Z</dcterms:created>
  <dcterms:modified xsi:type="dcterms:W3CDTF">2014-02-10T19:06:58Z</dcterms:modified>
</cp:coreProperties>
</file>